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handoutMasterIdLst>
    <p:handoutMasterId r:id="rId34"/>
  </p:handoutMasterIdLst>
  <p:sldIdLst>
    <p:sldId id="292" r:id="rId2"/>
    <p:sldId id="296" r:id="rId3"/>
    <p:sldId id="297" r:id="rId4"/>
    <p:sldId id="306" r:id="rId5"/>
    <p:sldId id="307" r:id="rId6"/>
    <p:sldId id="298" r:id="rId7"/>
    <p:sldId id="308" r:id="rId8"/>
    <p:sldId id="299" r:id="rId9"/>
    <p:sldId id="262" r:id="rId10"/>
    <p:sldId id="300" r:id="rId11"/>
    <p:sldId id="304" r:id="rId12"/>
    <p:sldId id="294" r:id="rId13"/>
    <p:sldId id="319" r:id="rId14"/>
    <p:sldId id="295" r:id="rId15"/>
    <p:sldId id="293" r:id="rId16"/>
    <p:sldId id="288" r:id="rId17"/>
    <p:sldId id="289" r:id="rId18"/>
    <p:sldId id="291" r:id="rId19"/>
    <p:sldId id="290" r:id="rId20"/>
    <p:sldId id="302" r:id="rId21"/>
    <p:sldId id="305" r:id="rId22"/>
    <p:sldId id="309" r:id="rId23"/>
    <p:sldId id="310" r:id="rId24"/>
    <p:sldId id="311" r:id="rId25"/>
    <p:sldId id="312" r:id="rId26"/>
    <p:sldId id="313" r:id="rId27"/>
    <p:sldId id="315" r:id="rId28"/>
    <p:sldId id="314" r:id="rId29"/>
    <p:sldId id="316" r:id="rId30"/>
    <p:sldId id="317" r:id="rId31"/>
    <p:sldId id="318" r:id="rId32"/>
  </p:sldIdLst>
  <p:sldSz cx="9144000" cy="6858000" type="screen4x3"/>
  <p:notesSz cx="6888163" cy="10018713"/>
  <p:defaultTextStyle>
    <a:defPPr>
      <a:defRPr lang="de-DE"/>
    </a:defPPr>
    <a:lvl1pPr algn="l" rtl="0" eaLnBrk="0" fontAlgn="base" hangingPunct="0">
      <a:spcBef>
        <a:spcPct val="0"/>
      </a:spcBef>
      <a:spcAft>
        <a:spcPct val="0"/>
      </a:spcAft>
      <a:defRPr sz="2400" kern="1200">
        <a:solidFill>
          <a:schemeClr val="tx1"/>
        </a:solidFill>
        <a:latin typeface="Sportiv-Bold" pitchFamily="1" charset="0"/>
        <a:ea typeface="ヒラギノ角ゴ Pro W3" pitchFamily="1" charset="-128"/>
        <a:cs typeface="+mn-cs"/>
      </a:defRPr>
    </a:lvl1pPr>
    <a:lvl2pPr marL="457200" algn="l" rtl="0" eaLnBrk="0" fontAlgn="base" hangingPunct="0">
      <a:spcBef>
        <a:spcPct val="0"/>
      </a:spcBef>
      <a:spcAft>
        <a:spcPct val="0"/>
      </a:spcAft>
      <a:defRPr sz="2400" kern="1200">
        <a:solidFill>
          <a:schemeClr val="tx1"/>
        </a:solidFill>
        <a:latin typeface="Sportiv-Bold" pitchFamily="1" charset="0"/>
        <a:ea typeface="ヒラギノ角ゴ Pro W3" pitchFamily="1" charset="-128"/>
        <a:cs typeface="+mn-cs"/>
      </a:defRPr>
    </a:lvl2pPr>
    <a:lvl3pPr marL="914400" algn="l" rtl="0" eaLnBrk="0" fontAlgn="base" hangingPunct="0">
      <a:spcBef>
        <a:spcPct val="0"/>
      </a:spcBef>
      <a:spcAft>
        <a:spcPct val="0"/>
      </a:spcAft>
      <a:defRPr sz="2400" kern="1200">
        <a:solidFill>
          <a:schemeClr val="tx1"/>
        </a:solidFill>
        <a:latin typeface="Sportiv-Bold" pitchFamily="1" charset="0"/>
        <a:ea typeface="ヒラギノ角ゴ Pro W3" pitchFamily="1" charset="-128"/>
        <a:cs typeface="+mn-cs"/>
      </a:defRPr>
    </a:lvl3pPr>
    <a:lvl4pPr marL="1371600" algn="l" rtl="0" eaLnBrk="0" fontAlgn="base" hangingPunct="0">
      <a:spcBef>
        <a:spcPct val="0"/>
      </a:spcBef>
      <a:spcAft>
        <a:spcPct val="0"/>
      </a:spcAft>
      <a:defRPr sz="2400" kern="1200">
        <a:solidFill>
          <a:schemeClr val="tx1"/>
        </a:solidFill>
        <a:latin typeface="Sportiv-Bold" pitchFamily="1" charset="0"/>
        <a:ea typeface="ヒラギノ角ゴ Pro W3" pitchFamily="1" charset="-128"/>
        <a:cs typeface="+mn-cs"/>
      </a:defRPr>
    </a:lvl4pPr>
    <a:lvl5pPr marL="1828800" algn="l" rtl="0" eaLnBrk="0" fontAlgn="base" hangingPunct="0">
      <a:spcBef>
        <a:spcPct val="0"/>
      </a:spcBef>
      <a:spcAft>
        <a:spcPct val="0"/>
      </a:spcAft>
      <a:defRPr sz="2400" kern="1200">
        <a:solidFill>
          <a:schemeClr val="tx1"/>
        </a:solidFill>
        <a:latin typeface="Sportiv-Bold" pitchFamily="1" charset="0"/>
        <a:ea typeface="ヒラギノ角ゴ Pro W3" pitchFamily="1" charset="-128"/>
        <a:cs typeface="+mn-cs"/>
      </a:defRPr>
    </a:lvl5pPr>
    <a:lvl6pPr marL="2286000" algn="l" defTabSz="914400" rtl="0" eaLnBrk="1" latinLnBrk="0" hangingPunct="1">
      <a:defRPr sz="2400" kern="1200">
        <a:solidFill>
          <a:schemeClr val="tx1"/>
        </a:solidFill>
        <a:latin typeface="Sportiv-Bold" pitchFamily="1" charset="0"/>
        <a:ea typeface="ヒラギノ角ゴ Pro W3" pitchFamily="1" charset="-128"/>
        <a:cs typeface="+mn-cs"/>
      </a:defRPr>
    </a:lvl6pPr>
    <a:lvl7pPr marL="2743200" algn="l" defTabSz="914400" rtl="0" eaLnBrk="1" latinLnBrk="0" hangingPunct="1">
      <a:defRPr sz="2400" kern="1200">
        <a:solidFill>
          <a:schemeClr val="tx1"/>
        </a:solidFill>
        <a:latin typeface="Sportiv-Bold" pitchFamily="1" charset="0"/>
        <a:ea typeface="ヒラギノ角ゴ Pro W3" pitchFamily="1" charset="-128"/>
        <a:cs typeface="+mn-cs"/>
      </a:defRPr>
    </a:lvl7pPr>
    <a:lvl8pPr marL="3200400" algn="l" defTabSz="914400" rtl="0" eaLnBrk="1" latinLnBrk="0" hangingPunct="1">
      <a:defRPr sz="2400" kern="1200">
        <a:solidFill>
          <a:schemeClr val="tx1"/>
        </a:solidFill>
        <a:latin typeface="Sportiv-Bold" pitchFamily="1" charset="0"/>
        <a:ea typeface="ヒラギノ角ゴ Pro W3" pitchFamily="1" charset="-128"/>
        <a:cs typeface="+mn-cs"/>
      </a:defRPr>
    </a:lvl8pPr>
    <a:lvl9pPr marL="3657600" algn="l" defTabSz="914400" rtl="0" eaLnBrk="1" latinLnBrk="0" hangingPunct="1">
      <a:defRPr sz="2400" kern="1200">
        <a:solidFill>
          <a:schemeClr val="tx1"/>
        </a:solidFill>
        <a:latin typeface="Sportiv-Bold" pitchFamily="1" charset="0"/>
        <a:ea typeface="ヒラギノ角ゴ Pro W3"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6977"/>
    <a:srgbClr val="F4C9CE"/>
    <a:srgbClr val="FF0000"/>
    <a:srgbClr val="CD0921"/>
    <a:srgbClr val="D8E6ED"/>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8" autoAdjust="0"/>
    <p:restoredTop sz="91885" autoAdjust="0"/>
  </p:normalViewPr>
  <p:slideViewPr>
    <p:cSldViewPr>
      <p:cViewPr varScale="1">
        <p:scale>
          <a:sx n="63" d="100"/>
          <a:sy n="63" d="100"/>
        </p:scale>
        <p:origin x="139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77561BD-D23C-453B-85E3-C1829B308480}"/>
              </a:ext>
            </a:extLst>
          </p:cNvPr>
          <p:cNvSpPr>
            <a:spLocks noGrp="1" noChangeArrowheads="1"/>
          </p:cNvSpPr>
          <p:nvPr>
            <p:ph type="hdr" sz="quarter"/>
          </p:nvPr>
        </p:nvSpPr>
        <p:spPr bwMode="auto">
          <a:xfrm>
            <a:off x="0" y="0"/>
            <a:ext cx="2984870" cy="5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0" tIns="46575" rIns="93150" bIns="46575" numCol="1" anchor="t" anchorCtr="0" compatLnSpc="1">
            <a:prstTxWarp prst="textNoShape">
              <a:avLst/>
            </a:prstTxWarp>
          </a:bodyPr>
          <a:lstStyle>
            <a:lvl1pPr>
              <a:defRPr sz="1200" smtClean="0"/>
            </a:lvl1pPr>
          </a:lstStyle>
          <a:p>
            <a:pPr>
              <a:defRPr/>
            </a:pPr>
            <a:endParaRPr lang="de-DE" altLang="de-DE"/>
          </a:p>
        </p:txBody>
      </p:sp>
      <p:sp>
        <p:nvSpPr>
          <p:cNvPr id="15363" name="Rectangle 3">
            <a:extLst>
              <a:ext uri="{FF2B5EF4-FFF2-40B4-BE49-F238E27FC236}">
                <a16:creationId xmlns:a16="http://schemas.microsoft.com/office/drawing/2014/main" id="{B8AF9118-B7C0-4424-AE74-292AACB1192E}"/>
              </a:ext>
            </a:extLst>
          </p:cNvPr>
          <p:cNvSpPr>
            <a:spLocks noGrp="1" noChangeArrowheads="1"/>
          </p:cNvSpPr>
          <p:nvPr>
            <p:ph type="dt" sz="quarter" idx="1"/>
          </p:nvPr>
        </p:nvSpPr>
        <p:spPr bwMode="auto">
          <a:xfrm>
            <a:off x="3901699" y="0"/>
            <a:ext cx="2984870" cy="5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0" tIns="46575" rIns="93150" bIns="46575" numCol="1" anchor="t" anchorCtr="0" compatLnSpc="1">
            <a:prstTxWarp prst="textNoShape">
              <a:avLst/>
            </a:prstTxWarp>
          </a:bodyPr>
          <a:lstStyle>
            <a:lvl1pPr algn="r">
              <a:defRPr sz="1200" smtClean="0"/>
            </a:lvl1pPr>
          </a:lstStyle>
          <a:p>
            <a:pPr>
              <a:defRPr/>
            </a:pPr>
            <a:fld id="{8DF85E9C-37AD-4F44-B032-D10647B598BC}" type="datetime1">
              <a:rPr lang="de-DE" altLang="de-DE"/>
              <a:pPr>
                <a:defRPr/>
              </a:pPr>
              <a:t>30.03.2022</a:t>
            </a:fld>
            <a:endParaRPr lang="de-DE" altLang="de-DE"/>
          </a:p>
        </p:txBody>
      </p:sp>
      <p:sp>
        <p:nvSpPr>
          <p:cNvPr id="15364" name="Rectangle 4">
            <a:extLst>
              <a:ext uri="{FF2B5EF4-FFF2-40B4-BE49-F238E27FC236}">
                <a16:creationId xmlns:a16="http://schemas.microsoft.com/office/drawing/2014/main" id="{55184410-8E30-4D01-8410-6FCD17684855}"/>
              </a:ext>
            </a:extLst>
          </p:cNvPr>
          <p:cNvSpPr>
            <a:spLocks noGrp="1" noChangeArrowheads="1"/>
          </p:cNvSpPr>
          <p:nvPr>
            <p:ph type="ftr" sz="quarter" idx="2"/>
          </p:nvPr>
        </p:nvSpPr>
        <p:spPr bwMode="auto">
          <a:xfrm>
            <a:off x="0" y="9516038"/>
            <a:ext cx="2984870" cy="5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0" tIns="46575" rIns="93150" bIns="46575" numCol="1" anchor="b" anchorCtr="0" compatLnSpc="1">
            <a:prstTxWarp prst="textNoShape">
              <a:avLst/>
            </a:prstTxWarp>
          </a:bodyPr>
          <a:lstStyle>
            <a:lvl1pPr>
              <a:defRPr sz="1200" smtClean="0"/>
            </a:lvl1pPr>
          </a:lstStyle>
          <a:p>
            <a:pPr>
              <a:defRPr/>
            </a:pPr>
            <a:endParaRPr lang="de-DE" altLang="de-DE"/>
          </a:p>
        </p:txBody>
      </p:sp>
      <p:sp>
        <p:nvSpPr>
          <p:cNvPr id="15365" name="Rectangle 5">
            <a:extLst>
              <a:ext uri="{FF2B5EF4-FFF2-40B4-BE49-F238E27FC236}">
                <a16:creationId xmlns:a16="http://schemas.microsoft.com/office/drawing/2014/main" id="{75A0CFCA-9C5B-48B3-BD1F-761EC0A4C4E9}"/>
              </a:ext>
            </a:extLst>
          </p:cNvPr>
          <p:cNvSpPr>
            <a:spLocks noGrp="1" noChangeArrowheads="1"/>
          </p:cNvSpPr>
          <p:nvPr>
            <p:ph type="sldNum" sz="quarter" idx="3"/>
          </p:nvPr>
        </p:nvSpPr>
        <p:spPr bwMode="auto">
          <a:xfrm>
            <a:off x="3901699" y="9516038"/>
            <a:ext cx="2984870" cy="5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0" tIns="46575" rIns="93150" bIns="46575" numCol="1" anchor="b" anchorCtr="0" compatLnSpc="1">
            <a:prstTxWarp prst="textNoShape">
              <a:avLst/>
            </a:prstTxWarp>
          </a:bodyPr>
          <a:lstStyle>
            <a:lvl1pPr algn="r">
              <a:defRPr sz="1200"/>
            </a:lvl1pPr>
          </a:lstStyle>
          <a:p>
            <a:fld id="{00561917-8DBB-4ECF-8B86-1990098AA4DE}" type="slidenum">
              <a:rPr lang="de-DE" altLang="de-DE"/>
              <a:pPr/>
              <a:t>‹Nr.›</a:t>
            </a:fld>
            <a:endParaRPr lang="de-DE" altLang="de-DE"/>
          </a:p>
        </p:txBody>
      </p:sp>
    </p:spTree>
    <p:extLst>
      <p:ext uri="{BB962C8B-B14F-4D97-AF65-F5344CB8AC3E}">
        <p14:creationId xmlns:p14="http://schemas.microsoft.com/office/powerpoint/2010/main" val="1278394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0" cy="502676"/>
          </a:xfrm>
          <a:prstGeom prst="rect">
            <a:avLst/>
          </a:prstGeom>
        </p:spPr>
        <p:txBody>
          <a:bodyPr vert="horz" lIns="93150" tIns="46575" rIns="93150" bIns="46575" rtlCol="0"/>
          <a:lstStyle>
            <a:lvl1pPr algn="l">
              <a:defRPr sz="1200"/>
            </a:lvl1pPr>
          </a:lstStyle>
          <a:p>
            <a:endParaRPr lang="de-DE"/>
          </a:p>
        </p:txBody>
      </p:sp>
      <p:sp>
        <p:nvSpPr>
          <p:cNvPr id="3" name="Datumsplatzhalter 2"/>
          <p:cNvSpPr>
            <a:spLocks noGrp="1"/>
          </p:cNvSpPr>
          <p:nvPr>
            <p:ph type="dt" idx="1"/>
          </p:nvPr>
        </p:nvSpPr>
        <p:spPr>
          <a:xfrm>
            <a:off x="3901699" y="0"/>
            <a:ext cx="2984870" cy="502676"/>
          </a:xfrm>
          <a:prstGeom prst="rect">
            <a:avLst/>
          </a:prstGeom>
        </p:spPr>
        <p:txBody>
          <a:bodyPr vert="horz" lIns="93150" tIns="46575" rIns="93150" bIns="46575" rtlCol="0"/>
          <a:lstStyle>
            <a:lvl1pPr algn="r">
              <a:defRPr sz="1200"/>
            </a:lvl1pPr>
          </a:lstStyle>
          <a:p>
            <a:fld id="{6DD8C0D5-7349-4533-9C62-82D99B111F76}" type="datetimeFigureOut">
              <a:rPr lang="de-DE" smtClean="0"/>
              <a:t>30.03.2022</a:t>
            </a:fld>
            <a:endParaRPr lang="de-DE"/>
          </a:p>
        </p:txBody>
      </p:sp>
      <p:sp>
        <p:nvSpPr>
          <p:cNvPr id="4" name="Folienbildplatzhalter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3150" tIns="46575" rIns="93150" bIns="46575" rtlCol="0" anchor="ctr"/>
          <a:lstStyle/>
          <a:p>
            <a:endParaRPr lang="de-DE"/>
          </a:p>
        </p:txBody>
      </p:sp>
      <p:sp>
        <p:nvSpPr>
          <p:cNvPr id="5" name="Notizenplatzhalter 4"/>
          <p:cNvSpPr>
            <a:spLocks noGrp="1"/>
          </p:cNvSpPr>
          <p:nvPr>
            <p:ph type="body" sz="quarter" idx="3"/>
          </p:nvPr>
        </p:nvSpPr>
        <p:spPr>
          <a:xfrm>
            <a:off x="688817" y="4821505"/>
            <a:ext cx="5510530" cy="3944869"/>
          </a:xfrm>
          <a:prstGeom prst="rect">
            <a:avLst/>
          </a:prstGeom>
        </p:spPr>
        <p:txBody>
          <a:bodyPr vert="horz" lIns="93150" tIns="46575" rIns="93150" bIns="46575"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6041"/>
            <a:ext cx="2984870" cy="502675"/>
          </a:xfrm>
          <a:prstGeom prst="rect">
            <a:avLst/>
          </a:prstGeom>
        </p:spPr>
        <p:txBody>
          <a:bodyPr vert="horz" lIns="93150" tIns="46575" rIns="93150" bIns="46575" rtlCol="0" anchor="b"/>
          <a:lstStyle>
            <a:lvl1pPr algn="l">
              <a:defRPr sz="1200"/>
            </a:lvl1pPr>
          </a:lstStyle>
          <a:p>
            <a:endParaRPr lang="de-DE"/>
          </a:p>
        </p:txBody>
      </p:sp>
      <p:sp>
        <p:nvSpPr>
          <p:cNvPr id="7" name="Foliennummernplatzhalter 6"/>
          <p:cNvSpPr>
            <a:spLocks noGrp="1"/>
          </p:cNvSpPr>
          <p:nvPr>
            <p:ph type="sldNum" sz="quarter" idx="5"/>
          </p:nvPr>
        </p:nvSpPr>
        <p:spPr>
          <a:xfrm>
            <a:off x="3901699" y="9516041"/>
            <a:ext cx="2984870" cy="502675"/>
          </a:xfrm>
          <a:prstGeom prst="rect">
            <a:avLst/>
          </a:prstGeom>
        </p:spPr>
        <p:txBody>
          <a:bodyPr vert="horz" lIns="93150" tIns="46575" rIns="93150" bIns="46575" rtlCol="0" anchor="b"/>
          <a:lstStyle>
            <a:lvl1pPr algn="r">
              <a:defRPr sz="1200"/>
            </a:lvl1pPr>
          </a:lstStyle>
          <a:p>
            <a:fld id="{CE38762A-33E3-49F1-A6FE-350688C65044}" type="slidenum">
              <a:rPr lang="de-DE" smtClean="0"/>
              <a:t>‹Nr.›</a:t>
            </a:fld>
            <a:endParaRPr lang="de-DE"/>
          </a:p>
        </p:txBody>
      </p:sp>
    </p:spTree>
    <p:extLst>
      <p:ext uri="{BB962C8B-B14F-4D97-AF65-F5344CB8AC3E}">
        <p14:creationId xmlns:p14="http://schemas.microsoft.com/office/powerpoint/2010/main" val="389632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p>
        </p:txBody>
      </p:sp>
      <p:sp>
        <p:nvSpPr>
          <p:cNvPr id="4" name="Rectangle 4">
            <a:extLst>
              <a:ext uri="{FF2B5EF4-FFF2-40B4-BE49-F238E27FC236}">
                <a16:creationId xmlns:a16="http://schemas.microsoft.com/office/drawing/2014/main" id="{B93A09DC-13B5-4422-8912-B153B0B6C579}"/>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a:extLst>
              <a:ext uri="{FF2B5EF4-FFF2-40B4-BE49-F238E27FC236}">
                <a16:creationId xmlns:a16="http://schemas.microsoft.com/office/drawing/2014/main" id="{4B44FC14-FAD6-4A0E-A8AE-3718834EA26A}"/>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a:extLst>
              <a:ext uri="{FF2B5EF4-FFF2-40B4-BE49-F238E27FC236}">
                <a16:creationId xmlns:a16="http://schemas.microsoft.com/office/drawing/2014/main" id="{438E4F91-AF6F-4A65-B21A-8F443FF361C4}"/>
              </a:ext>
            </a:extLst>
          </p:cNvPr>
          <p:cNvSpPr>
            <a:spLocks noGrp="1" noChangeArrowheads="1"/>
          </p:cNvSpPr>
          <p:nvPr>
            <p:ph type="sldNum" sz="quarter" idx="12"/>
          </p:nvPr>
        </p:nvSpPr>
        <p:spPr>
          <a:ln/>
        </p:spPr>
        <p:txBody>
          <a:bodyPr/>
          <a:lstStyle>
            <a:lvl1pPr>
              <a:defRPr/>
            </a:lvl1pPr>
          </a:lstStyle>
          <a:p>
            <a:fld id="{F0574B4C-7962-42C6-9790-2DD9CB71998E}" type="slidenum">
              <a:rPr lang="de-DE" altLang="de-DE"/>
              <a:pPr/>
              <a:t>‹Nr.›</a:t>
            </a:fld>
            <a:endParaRPr lang="de-DE" altLang="de-DE"/>
          </a:p>
        </p:txBody>
      </p:sp>
    </p:spTree>
    <p:extLst>
      <p:ext uri="{BB962C8B-B14F-4D97-AF65-F5344CB8AC3E}">
        <p14:creationId xmlns:p14="http://schemas.microsoft.com/office/powerpoint/2010/main" val="1690592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5615C18E-13F9-411F-BB94-CFEFFD39F0C0}"/>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a:extLst>
              <a:ext uri="{FF2B5EF4-FFF2-40B4-BE49-F238E27FC236}">
                <a16:creationId xmlns:a16="http://schemas.microsoft.com/office/drawing/2014/main" id="{8CAF5402-3433-42E6-8A19-59372371737B}"/>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a:extLst>
              <a:ext uri="{FF2B5EF4-FFF2-40B4-BE49-F238E27FC236}">
                <a16:creationId xmlns:a16="http://schemas.microsoft.com/office/drawing/2014/main" id="{F68E7C16-086E-4356-9CB6-1DE44DC2B883}"/>
              </a:ext>
            </a:extLst>
          </p:cNvPr>
          <p:cNvSpPr>
            <a:spLocks noGrp="1" noChangeArrowheads="1"/>
          </p:cNvSpPr>
          <p:nvPr>
            <p:ph type="sldNum" sz="quarter" idx="12"/>
          </p:nvPr>
        </p:nvSpPr>
        <p:spPr>
          <a:ln/>
        </p:spPr>
        <p:txBody>
          <a:bodyPr/>
          <a:lstStyle>
            <a:lvl1pPr>
              <a:defRPr/>
            </a:lvl1pPr>
          </a:lstStyle>
          <a:p>
            <a:fld id="{AD62DA95-C743-4CAA-BA74-DCA5A7914D0D}" type="slidenum">
              <a:rPr lang="de-DE" altLang="de-DE"/>
              <a:pPr/>
              <a:t>‹Nr.›</a:t>
            </a:fld>
            <a:endParaRPr lang="de-DE" altLang="de-DE"/>
          </a:p>
        </p:txBody>
      </p:sp>
    </p:spTree>
    <p:extLst>
      <p:ext uri="{BB962C8B-B14F-4D97-AF65-F5344CB8AC3E}">
        <p14:creationId xmlns:p14="http://schemas.microsoft.com/office/powerpoint/2010/main" val="2958227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Mastertitelformat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F4EEC118-6543-4DD5-B019-9EE938538878}"/>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a:extLst>
              <a:ext uri="{FF2B5EF4-FFF2-40B4-BE49-F238E27FC236}">
                <a16:creationId xmlns:a16="http://schemas.microsoft.com/office/drawing/2014/main" id="{0DCABEBE-2E34-4B88-A1DA-C098D4E7CC18}"/>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a:extLst>
              <a:ext uri="{FF2B5EF4-FFF2-40B4-BE49-F238E27FC236}">
                <a16:creationId xmlns:a16="http://schemas.microsoft.com/office/drawing/2014/main" id="{7C578704-2C9C-4CC8-BA49-DF3CE5C468D1}"/>
              </a:ext>
            </a:extLst>
          </p:cNvPr>
          <p:cNvSpPr>
            <a:spLocks noGrp="1" noChangeArrowheads="1"/>
          </p:cNvSpPr>
          <p:nvPr>
            <p:ph type="sldNum" sz="quarter" idx="12"/>
          </p:nvPr>
        </p:nvSpPr>
        <p:spPr>
          <a:ln/>
        </p:spPr>
        <p:txBody>
          <a:bodyPr/>
          <a:lstStyle>
            <a:lvl1pPr>
              <a:defRPr/>
            </a:lvl1pPr>
          </a:lstStyle>
          <a:p>
            <a:fld id="{09585EE5-E59F-49A2-A1BF-AE42A6288D58}" type="slidenum">
              <a:rPr lang="de-DE" altLang="de-DE"/>
              <a:pPr/>
              <a:t>‹Nr.›</a:t>
            </a:fld>
            <a:endParaRPr lang="de-DE" altLang="de-DE"/>
          </a:p>
        </p:txBody>
      </p:sp>
    </p:spTree>
    <p:extLst>
      <p:ext uri="{BB962C8B-B14F-4D97-AF65-F5344CB8AC3E}">
        <p14:creationId xmlns:p14="http://schemas.microsoft.com/office/powerpoint/2010/main" val="85560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50E1B3F6-12BF-4895-8795-BC06E2476C82}"/>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a:extLst>
              <a:ext uri="{FF2B5EF4-FFF2-40B4-BE49-F238E27FC236}">
                <a16:creationId xmlns:a16="http://schemas.microsoft.com/office/drawing/2014/main" id="{F5E8B37F-FC0B-4C7B-BD2A-BA6BC68725DA}"/>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a:extLst>
              <a:ext uri="{FF2B5EF4-FFF2-40B4-BE49-F238E27FC236}">
                <a16:creationId xmlns:a16="http://schemas.microsoft.com/office/drawing/2014/main" id="{B19CEC90-4CB8-48AB-849B-24DC449706B4}"/>
              </a:ext>
            </a:extLst>
          </p:cNvPr>
          <p:cNvSpPr>
            <a:spLocks noGrp="1" noChangeArrowheads="1"/>
          </p:cNvSpPr>
          <p:nvPr>
            <p:ph type="sldNum" sz="quarter" idx="12"/>
          </p:nvPr>
        </p:nvSpPr>
        <p:spPr>
          <a:xfrm>
            <a:off x="6876256" y="6244281"/>
            <a:ext cx="1905000" cy="457200"/>
          </a:xfrm>
          <a:ln/>
        </p:spPr>
        <p:txBody>
          <a:bodyPr anchor="b"/>
          <a:lstStyle>
            <a:lvl1pPr>
              <a:defRPr>
                <a:latin typeface="Sportiv" panose="020B0500000000000000" pitchFamily="34" charset="0"/>
              </a:defRPr>
            </a:lvl1pPr>
          </a:lstStyle>
          <a:p>
            <a:fld id="{F8361451-7AFE-43CA-A2A9-96DD2ED9D94C}" type="slidenum">
              <a:rPr lang="de-DE" altLang="de-DE" smtClean="0"/>
              <a:pPr/>
              <a:t>‹Nr.›</a:t>
            </a:fld>
            <a:endParaRPr lang="de-DE" altLang="de-DE" dirty="0"/>
          </a:p>
        </p:txBody>
      </p:sp>
    </p:spTree>
    <p:extLst>
      <p:ext uri="{BB962C8B-B14F-4D97-AF65-F5344CB8AC3E}">
        <p14:creationId xmlns:p14="http://schemas.microsoft.com/office/powerpoint/2010/main" val="416825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
        <p:nvSpPr>
          <p:cNvPr id="4" name="Rectangle 4">
            <a:extLst>
              <a:ext uri="{FF2B5EF4-FFF2-40B4-BE49-F238E27FC236}">
                <a16:creationId xmlns:a16="http://schemas.microsoft.com/office/drawing/2014/main" id="{D25773B4-912C-4916-B059-11EEC777BB52}"/>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a:extLst>
              <a:ext uri="{FF2B5EF4-FFF2-40B4-BE49-F238E27FC236}">
                <a16:creationId xmlns:a16="http://schemas.microsoft.com/office/drawing/2014/main" id="{D445C21D-CE4A-4FBE-ABE9-22C6D63B217C}"/>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a:extLst>
              <a:ext uri="{FF2B5EF4-FFF2-40B4-BE49-F238E27FC236}">
                <a16:creationId xmlns:a16="http://schemas.microsoft.com/office/drawing/2014/main" id="{EBE74636-6DAC-4627-A70C-181EE1EEC872}"/>
              </a:ext>
            </a:extLst>
          </p:cNvPr>
          <p:cNvSpPr>
            <a:spLocks noGrp="1" noChangeArrowheads="1"/>
          </p:cNvSpPr>
          <p:nvPr>
            <p:ph type="sldNum" sz="quarter" idx="12"/>
          </p:nvPr>
        </p:nvSpPr>
        <p:spPr>
          <a:ln/>
        </p:spPr>
        <p:txBody>
          <a:bodyPr/>
          <a:lstStyle>
            <a:lvl1pPr>
              <a:defRPr/>
            </a:lvl1pPr>
          </a:lstStyle>
          <a:p>
            <a:fld id="{46B6A903-F575-4407-B381-7F8B4D3DAE84}" type="slidenum">
              <a:rPr lang="de-DE" altLang="de-DE"/>
              <a:pPr/>
              <a:t>‹Nr.›</a:t>
            </a:fld>
            <a:endParaRPr lang="de-DE" altLang="de-DE"/>
          </a:p>
        </p:txBody>
      </p:sp>
    </p:spTree>
    <p:extLst>
      <p:ext uri="{BB962C8B-B14F-4D97-AF65-F5344CB8AC3E}">
        <p14:creationId xmlns:p14="http://schemas.microsoft.com/office/powerpoint/2010/main" val="172826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a:extLst>
              <a:ext uri="{FF2B5EF4-FFF2-40B4-BE49-F238E27FC236}">
                <a16:creationId xmlns:a16="http://schemas.microsoft.com/office/drawing/2014/main" id="{98FE72A6-1277-4083-B710-7C93538F59BB}"/>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a:extLst>
              <a:ext uri="{FF2B5EF4-FFF2-40B4-BE49-F238E27FC236}">
                <a16:creationId xmlns:a16="http://schemas.microsoft.com/office/drawing/2014/main" id="{E090723B-0E08-442A-9DD0-24CFE314A8B6}"/>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a:extLst>
              <a:ext uri="{FF2B5EF4-FFF2-40B4-BE49-F238E27FC236}">
                <a16:creationId xmlns:a16="http://schemas.microsoft.com/office/drawing/2014/main" id="{553453DC-28AF-47CE-93D7-E55E917ADA57}"/>
              </a:ext>
            </a:extLst>
          </p:cNvPr>
          <p:cNvSpPr>
            <a:spLocks noGrp="1" noChangeArrowheads="1"/>
          </p:cNvSpPr>
          <p:nvPr>
            <p:ph type="sldNum" sz="quarter" idx="12"/>
          </p:nvPr>
        </p:nvSpPr>
        <p:spPr>
          <a:ln/>
        </p:spPr>
        <p:txBody>
          <a:bodyPr/>
          <a:lstStyle>
            <a:lvl1pPr>
              <a:defRPr/>
            </a:lvl1pPr>
          </a:lstStyle>
          <a:p>
            <a:fld id="{A06183D3-B60B-470E-B404-61609A6C0435}" type="slidenum">
              <a:rPr lang="de-DE" altLang="de-DE"/>
              <a:pPr/>
              <a:t>‹Nr.›</a:t>
            </a:fld>
            <a:endParaRPr lang="de-DE" altLang="de-DE"/>
          </a:p>
        </p:txBody>
      </p:sp>
    </p:spTree>
    <p:extLst>
      <p:ext uri="{BB962C8B-B14F-4D97-AF65-F5344CB8AC3E}">
        <p14:creationId xmlns:p14="http://schemas.microsoft.com/office/powerpoint/2010/main" val="2586609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a:extLst>
              <a:ext uri="{FF2B5EF4-FFF2-40B4-BE49-F238E27FC236}">
                <a16:creationId xmlns:a16="http://schemas.microsoft.com/office/drawing/2014/main" id="{257ED600-2EBF-4893-93C5-52AA09A47733}"/>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8" name="Rectangle 5">
            <a:extLst>
              <a:ext uri="{FF2B5EF4-FFF2-40B4-BE49-F238E27FC236}">
                <a16:creationId xmlns:a16="http://schemas.microsoft.com/office/drawing/2014/main" id="{DCA518C7-6F80-4AAC-85BF-4CACF8370276}"/>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6">
            <a:extLst>
              <a:ext uri="{FF2B5EF4-FFF2-40B4-BE49-F238E27FC236}">
                <a16:creationId xmlns:a16="http://schemas.microsoft.com/office/drawing/2014/main" id="{97FCE1EA-31B8-426C-B0B3-B54E3551973F}"/>
              </a:ext>
            </a:extLst>
          </p:cNvPr>
          <p:cNvSpPr>
            <a:spLocks noGrp="1" noChangeArrowheads="1"/>
          </p:cNvSpPr>
          <p:nvPr>
            <p:ph type="sldNum" sz="quarter" idx="12"/>
          </p:nvPr>
        </p:nvSpPr>
        <p:spPr>
          <a:ln/>
        </p:spPr>
        <p:txBody>
          <a:bodyPr/>
          <a:lstStyle>
            <a:lvl1pPr>
              <a:defRPr/>
            </a:lvl1pPr>
          </a:lstStyle>
          <a:p>
            <a:fld id="{C1A8D816-EF91-4EDA-974C-B88F27599966}" type="slidenum">
              <a:rPr lang="de-DE" altLang="de-DE"/>
              <a:pPr/>
              <a:t>‹Nr.›</a:t>
            </a:fld>
            <a:endParaRPr lang="de-DE" altLang="de-DE"/>
          </a:p>
        </p:txBody>
      </p:sp>
    </p:spTree>
    <p:extLst>
      <p:ext uri="{BB962C8B-B14F-4D97-AF65-F5344CB8AC3E}">
        <p14:creationId xmlns:p14="http://schemas.microsoft.com/office/powerpoint/2010/main" val="22284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Rectangle 4">
            <a:extLst>
              <a:ext uri="{FF2B5EF4-FFF2-40B4-BE49-F238E27FC236}">
                <a16:creationId xmlns:a16="http://schemas.microsoft.com/office/drawing/2014/main" id="{7B4466DF-C714-4E73-8EF6-9936444635FC}"/>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5">
            <a:extLst>
              <a:ext uri="{FF2B5EF4-FFF2-40B4-BE49-F238E27FC236}">
                <a16:creationId xmlns:a16="http://schemas.microsoft.com/office/drawing/2014/main" id="{30912778-0A1E-477B-A872-E240180A5723}"/>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6">
            <a:extLst>
              <a:ext uri="{FF2B5EF4-FFF2-40B4-BE49-F238E27FC236}">
                <a16:creationId xmlns:a16="http://schemas.microsoft.com/office/drawing/2014/main" id="{BB5A19B0-C6FC-47E5-92C4-AA776C344007}"/>
              </a:ext>
            </a:extLst>
          </p:cNvPr>
          <p:cNvSpPr>
            <a:spLocks noGrp="1" noChangeArrowheads="1"/>
          </p:cNvSpPr>
          <p:nvPr>
            <p:ph type="sldNum" sz="quarter" idx="12"/>
          </p:nvPr>
        </p:nvSpPr>
        <p:spPr>
          <a:ln/>
        </p:spPr>
        <p:txBody>
          <a:bodyPr/>
          <a:lstStyle>
            <a:lvl1pPr>
              <a:defRPr/>
            </a:lvl1pPr>
          </a:lstStyle>
          <a:p>
            <a:fld id="{FCEDD796-00F1-43BE-8EF9-D52347EF23C0}" type="slidenum">
              <a:rPr lang="de-DE" altLang="de-DE"/>
              <a:pPr/>
              <a:t>‹Nr.›</a:t>
            </a:fld>
            <a:endParaRPr lang="de-DE" altLang="de-DE"/>
          </a:p>
        </p:txBody>
      </p:sp>
    </p:spTree>
    <p:extLst>
      <p:ext uri="{BB962C8B-B14F-4D97-AF65-F5344CB8AC3E}">
        <p14:creationId xmlns:p14="http://schemas.microsoft.com/office/powerpoint/2010/main" val="2443854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123873-727E-4E12-876B-730ABEFA2D38}"/>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3" name="Rectangle 5">
            <a:extLst>
              <a:ext uri="{FF2B5EF4-FFF2-40B4-BE49-F238E27FC236}">
                <a16:creationId xmlns:a16="http://schemas.microsoft.com/office/drawing/2014/main" id="{F9D1FB90-9E48-4620-8EF3-83B1DD34D22A}"/>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6">
            <a:extLst>
              <a:ext uri="{FF2B5EF4-FFF2-40B4-BE49-F238E27FC236}">
                <a16:creationId xmlns:a16="http://schemas.microsoft.com/office/drawing/2014/main" id="{46606127-5496-4F78-85FF-125227E21616}"/>
              </a:ext>
            </a:extLst>
          </p:cNvPr>
          <p:cNvSpPr>
            <a:spLocks noGrp="1" noChangeArrowheads="1"/>
          </p:cNvSpPr>
          <p:nvPr>
            <p:ph type="sldNum" sz="quarter" idx="12"/>
          </p:nvPr>
        </p:nvSpPr>
        <p:spPr>
          <a:ln/>
        </p:spPr>
        <p:txBody>
          <a:bodyPr/>
          <a:lstStyle>
            <a:lvl1pPr>
              <a:defRPr/>
            </a:lvl1pPr>
          </a:lstStyle>
          <a:p>
            <a:fld id="{46619AA4-AD3B-4FB0-8A7D-9F140FD6F0AB}" type="slidenum">
              <a:rPr lang="de-DE" altLang="de-DE"/>
              <a:pPr/>
              <a:t>‹Nr.›</a:t>
            </a:fld>
            <a:endParaRPr lang="de-DE" altLang="de-DE"/>
          </a:p>
        </p:txBody>
      </p:sp>
    </p:spTree>
    <p:extLst>
      <p:ext uri="{BB962C8B-B14F-4D97-AF65-F5344CB8AC3E}">
        <p14:creationId xmlns:p14="http://schemas.microsoft.com/office/powerpoint/2010/main" val="3048670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Rectangle 4">
            <a:extLst>
              <a:ext uri="{FF2B5EF4-FFF2-40B4-BE49-F238E27FC236}">
                <a16:creationId xmlns:a16="http://schemas.microsoft.com/office/drawing/2014/main" id="{A6796402-A22D-4267-B362-6841E4CFCA6F}"/>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a:extLst>
              <a:ext uri="{FF2B5EF4-FFF2-40B4-BE49-F238E27FC236}">
                <a16:creationId xmlns:a16="http://schemas.microsoft.com/office/drawing/2014/main" id="{BBACB6F3-02DD-4203-865A-253074F48CD1}"/>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a:extLst>
              <a:ext uri="{FF2B5EF4-FFF2-40B4-BE49-F238E27FC236}">
                <a16:creationId xmlns:a16="http://schemas.microsoft.com/office/drawing/2014/main" id="{1A2A94B9-EAF1-4279-AFF6-810705F4FF2F}"/>
              </a:ext>
            </a:extLst>
          </p:cNvPr>
          <p:cNvSpPr>
            <a:spLocks noGrp="1" noChangeArrowheads="1"/>
          </p:cNvSpPr>
          <p:nvPr>
            <p:ph type="sldNum" sz="quarter" idx="12"/>
          </p:nvPr>
        </p:nvSpPr>
        <p:spPr>
          <a:ln/>
        </p:spPr>
        <p:txBody>
          <a:bodyPr/>
          <a:lstStyle>
            <a:lvl1pPr>
              <a:defRPr/>
            </a:lvl1pPr>
          </a:lstStyle>
          <a:p>
            <a:fld id="{2E5E3C33-CB81-4B88-951D-F053DDC6E6A2}" type="slidenum">
              <a:rPr lang="de-DE" altLang="de-DE"/>
              <a:pPr/>
              <a:t>‹Nr.›</a:t>
            </a:fld>
            <a:endParaRPr lang="de-DE" altLang="de-DE"/>
          </a:p>
        </p:txBody>
      </p:sp>
    </p:spTree>
    <p:extLst>
      <p:ext uri="{BB962C8B-B14F-4D97-AF65-F5344CB8AC3E}">
        <p14:creationId xmlns:p14="http://schemas.microsoft.com/office/powerpoint/2010/main" val="415961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Rectangle 4">
            <a:extLst>
              <a:ext uri="{FF2B5EF4-FFF2-40B4-BE49-F238E27FC236}">
                <a16:creationId xmlns:a16="http://schemas.microsoft.com/office/drawing/2014/main" id="{8C3C4CFA-B601-4E4E-B866-EDDD314F960E}"/>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a:extLst>
              <a:ext uri="{FF2B5EF4-FFF2-40B4-BE49-F238E27FC236}">
                <a16:creationId xmlns:a16="http://schemas.microsoft.com/office/drawing/2014/main" id="{BFE9DE92-C09E-45FE-A604-476AFCADFF61}"/>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a:extLst>
              <a:ext uri="{FF2B5EF4-FFF2-40B4-BE49-F238E27FC236}">
                <a16:creationId xmlns:a16="http://schemas.microsoft.com/office/drawing/2014/main" id="{18268435-B7D9-4DC9-9A57-7B28DCE52773}"/>
              </a:ext>
            </a:extLst>
          </p:cNvPr>
          <p:cNvSpPr>
            <a:spLocks noGrp="1" noChangeArrowheads="1"/>
          </p:cNvSpPr>
          <p:nvPr>
            <p:ph type="sldNum" sz="quarter" idx="12"/>
          </p:nvPr>
        </p:nvSpPr>
        <p:spPr>
          <a:ln/>
        </p:spPr>
        <p:txBody>
          <a:bodyPr/>
          <a:lstStyle>
            <a:lvl1pPr>
              <a:defRPr/>
            </a:lvl1pPr>
          </a:lstStyle>
          <a:p>
            <a:fld id="{06B1B0CD-0099-4443-8437-4517C5A5E452}" type="slidenum">
              <a:rPr lang="de-DE" altLang="de-DE"/>
              <a:pPr/>
              <a:t>‹Nr.›</a:t>
            </a:fld>
            <a:endParaRPr lang="de-DE" altLang="de-DE"/>
          </a:p>
        </p:txBody>
      </p:sp>
    </p:spTree>
    <p:extLst>
      <p:ext uri="{BB962C8B-B14F-4D97-AF65-F5344CB8AC3E}">
        <p14:creationId xmlns:p14="http://schemas.microsoft.com/office/powerpoint/2010/main" val="1625737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379FC7-5589-40DA-BB68-7FA3C13D7BE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a:extLst>
              <a:ext uri="{FF2B5EF4-FFF2-40B4-BE49-F238E27FC236}">
                <a16:creationId xmlns:a16="http://schemas.microsoft.com/office/drawing/2014/main" id="{C07F6C82-73F2-4D23-9839-76E5844789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a:extLst>
              <a:ext uri="{FF2B5EF4-FFF2-40B4-BE49-F238E27FC236}">
                <a16:creationId xmlns:a16="http://schemas.microsoft.com/office/drawing/2014/main" id="{AF9B2F2D-1BC8-472B-8ACF-770C6328EFF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de-DE" altLang="de-DE"/>
          </a:p>
        </p:txBody>
      </p:sp>
      <p:sp>
        <p:nvSpPr>
          <p:cNvPr id="1029" name="Rectangle 5">
            <a:extLst>
              <a:ext uri="{FF2B5EF4-FFF2-40B4-BE49-F238E27FC236}">
                <a16:creationId xmlns:a16="http://schemas.microsoft.com/office/drawing/2014/main" id="{86E1A70A-1168-43A7-80E4-9D927EA3831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de-DE" altLang="de-DE"/>
          </a:p>
        </p:txBody>
      </p:sp>
      <p:sp>
        <p:nvSpPr>
          <p:cNvPr id="1030" name="Rectangle 6">
            <a:extLst>
              <a:ext uri="{FF2B5EF4-FFF2-40B4-BE49-F238E27FC236}">
                <a16:creationId xmlns:a16="http://schemas.microsoft.com/office/drawing/2014/main" id="{4B64C3E7-4ADF-4F54-B771-CC5BC589259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4162F7B1-34DB-46BB-BACE-DD3017F07FEC}"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606165"/>
            <a:ext cx="7772400" cy="958739"/>
          </a:xfrm>
        </p:spPr>
        <p:txBody>
          <a:bodyPr/>
          <a:lstStyle/>
          <a:p>
            <a:r>
              <a:rPr lang="de-DE" altLang="de-DE" sz="6000" b="1" dirty="0" smtClean="0">
                <a:solidFill>
                  <a:srgbClr val="CD0921"/>
                </a:solidFill>
                <a:latin typeface="Sportiv" panose="020B0500000000000000" pitchFamily="34" charset="0"/>
              </a:rPr>
              <a:t>INEA e.V. </a:t>
            </a:r>
            <a:endParaRPr lang="de-DE" altLang="de-DE" sz="6000" b="1" dirty="0">
              <a:solidFill>
                <a:schemeClr val="tx1"/>
              </a:solidFill>
              <a:latin typeface="Sportiv" panose="020B0500000000000000" pitchFamily="34" charset="0"/>
            </a:endParaRPr>
          </a:p>
        </p:txBody>
      </p:sp>
      <p:sp>
        <p:nvSpPr>
          <p:cNvPr id="2055" name="Rectangle 8">
            <a:extLst>
              <a:ext uri="{FF2B5EF4-FFF2-40B4-BE49-F238E27FC236}">
                <a16:creationId xmlns:a16="http://schemas.microsoft.com/office/drawing/2014/main" id="{B435C349-B626-4AB8-A971-222FD7B235B6}"/>
              </a:ext>
            </a:extLst>
          </p:cNvPr>
          <p:cNvSpPr>
            <a:spLocks noGrp="1" noChangeArrowheads="1"/>
          </p:cNvSpPr>
          <p:nvPr>
            <p:ph type="subTitle" idx="1"/>
          </p:nvPr>
        </p:nvSpPr>
        <p:spPr>
          <a:xfrm>
            <a:off x="1371600" y="2852936"/>
            <a:ext cx="7412360" cy="3744416"/>
          </a:xfrm>
        </p:spPr>
        <p:txBody>
          <a:bodyPr/>
          <a:lstStyle/>
          <a:p>
            <a:pPr algn="l"/>
            <a:r>
              <a:rPr lang="de-DE" sz="2400" b="1" dirty="0"/>
              <a:t>INEA</a:t>
            </a:r>
            <a:r>
              <a:rPr lang="de-DE" sz="2400" dirty="0"/>
              <a:t> – Innovationen für Nachhaltige Entwicklung in AFRIKA e.V. </a:t>
            </a:r>
            <a:r>
              <a:rPr lang="de-DE" sz="2400" dirty="0" smtClean="0"/>
              <a:t>hat zum Ziel die </a:t>
            </a:r>
            <a:r>
              <a:rPr lang="de-DE" sz="2400" dirty="0"/>
              <a:t>Umsetzung </a:t>
            </a:r>
            <a:r>
              <a:rPr lang="de-DE" sz="2400" dirty="0" smtClean="0"/>
              <a:t>und die Durchführung von nachhaltigen Entwicklungsprojekten </a:t>
            </a:r>
            <a:r>
              <a:rPr lang="de-DE" sz="2400" dirty="0"/>
              <a:t>in Afrika. </a:t>
            </a:r>
            <a:endParaRPr lang="de-DE" sz="2400" dirty="0" smtClean="0"/>
          </a:p>
          <a:p>
            <a:pPr algn="l"/>
            <a:endParaRPr lang="de-DE" sz="2400" dirty="0" smtClean="0"/>
          </a:p>
          <a:p>
            <a:pPr algn="l"/>
            <a:r>
              <a:rPr lang="de-DE" sz="2400" b="1" dirty="0" smtClean="0"/>
              <a:t>Gründungsjahr</a:t>
            </a:r>
            <a:r>
              <a:rPr lang="de-DE" sz="2400" dirty="0" smtClean="0"/>
              <a:t>: 2019</a:t>
            </a:r>
            <a:endParaRPr lang="de-DE" sz="2400" dirty="0"/>
          </a:p>
          <a:p>
            <a:pPr algn="l"/>
            <a:r>
              <a:rPr lang="de-DE" sz="2400" b="1" dirty="0" smtClean="0"/>
              <a:t>Sitz</a:t>
            </a:r>
            <a:r>
              <a:rPr lang="de-DE" sz="2400" dirty="0" smtClean="0"/>
              <a:t>: Groß Zimmern (Darmstadt)</a:t>
            </a:r>
            <a:endParaRPr lang="de-DE" sz="2400" dirty="0"/>
          </a:p>
          <a:p>
            <a:pPr algn="l"/>
            <a:r>
              <a:rPr lang="de-DE" sz="2400" b="1" dirty="0"/>
              <a:t>Anzahl </a:t>
            </a:r>
            <a:r>
              <a:rPr lang="de-DE" sz="2400" b="1" dirty="0" smtClean="0"/>
              <a:t>Mitglieder</a:t>
            </a:r>
            <a:r>
              <a:rPr lang="de-DE" sz="2400" dirty="0" smtClean="0"/>
              <a:t>: 11</a:t>
            </a:r>
            <a:endParaRPr lang="de-DE" sz="2400" dirty="0"/>
          </a:p>
          <a:p>
            <a:pPr algn="l"/>
            <a:endParaRPr lang="de-DE" sz="1800" dirty="0" smtClean="0"/>
          </a:p>
        </p:txBody>
      </p:sp>
      <p:pic>
        <p:nvPicPr>
          <p:cNvPr id="9" name="Grafik 8"/>
          <p:cNvPicPr>
            <a:picLocks noChangeAspect="1"/>
          </p:cNvPicPr>
          <p:nvPr/>
        </p:nvPicPr>
        <p:blipFill>
          <a:blip r:embed="rId2"/>
          <a:stretch>
            <a:fillRect/>
          </a:stretch>
        </p:blipFill>
        <p:spPr>
          <a:xfrm>
            <a:off x="107504" y="115123"/>
            <a:ext cx="3456384" cy="937613"/>
          </a:xfrm>
          <a:prstGeom prst="rect">
            <a:avLst/>
          </a:prstGeom>
        </p:spPr>
      </p:pic>
      <p:sp>
        <p:nvSpPr>
          <p:cNvPr id="10" name="Rechteck 9"/>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Tree>
    <p:extLst>
      <p:ext uri="{BB962C8B-B14F-4D97-AF65-F5344CB8AC3E}">
        <p14:creationId xmlns:p14="http://schemas.microsoft.com/office/powerpoint/2010/main" val="1216842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606165"/>
            <a:ext cx="7772400" cy="814723"/>
          </a:xfrm>
        </p:spPr>
        <p:txBody>
          <a:bodyPr/>
          <a:lstStyle/>
          <a:p>
            <a:r>
              <a:rPr lang="de-DE" altLang="de-DE" sz="4000" b="1" dirty="0" smtClean="0">
                <a:solidFill>
                  <a:srgbClr val="CD0921"/>
                </a:solidFill>
                <a:latin typeface="Sportiv" panose="020B0500000000000000" pitchFamily="34" charset="0"/>
              </a:rPr>
              <a:t>Partner: </a:t>
            </a:r>
            <a:r>
              <a:rPr lang="de-DE" altLang="de-DE" sz="4000" b="1" dirty="0" err="1" smtClean="0">
                <a:solidFill>
                  <a:schemeClr val="tx1"/>
                </a:solidFill>
                <a:latin typeface="Sportiv" panose="020B0500000000000000" pitchFamily="34" charset="0"/>
              </a:rPr>
              <a:t>Gudd</a:t>
            </a:r>
            <a:r>
              <a:rPr lang="de-DE" altLang="de-DE" sz="4000" b="1" dirty="0" smtClean="0">
                <a:solidFill>
                  <a:schemeClr val="tx1"/>
                </a:solidFill>
                <a:latin typeface="Sportiv" panose="020B0500000000000000" pitchFamily="34" charset="0"/>
              </a:rPr>
              <a:t> </a:t>
            </a:r>
            <a:r>
              <a:rPr lang="de-DE" altLang="de-DE" sz="4000" b="1" dirty="0" smtClean="0">
                <a:solidFill>
                  <a:schemeClr val="tx1"/>
                </a:solidFill>
                <a:latin typeface="Sportiv" panose="020B0500000000000000" pitchFamily="34" charset="0"/>
              </a:rPr>
              <a:t>Zweck-</a:t>
            </a:r>
            <a:r>
              <a:rPr lang="de-DE" altLang="de-DE" sz="4000" b="1" dirty="0" smtClean="0">
                <a:solidFill>
                  <a:srgbClr val="CD0921"/>
                </a:solidFill>
                <a:latin typeface="Sportiv" panose="020B0500000000000000" pitchFamily="34" charset="0"/>
              </a:rPr>
              <a:t>Ideen</a:t>
            </a:r>
            <a:endParaRPr lang="de-DE" altLang="de-DE" sz="4000" b="1" dirty="0">
              <a:solidFill>
                <a:schemeClr val="tx1"/>
              </a:solidFill>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79512" y="101677"/>
            <a:ext cx="3456384" cy="937613"/>
          </a:xfrm>
          <a:prstGeom prst="rect">
            <a:avLst/>
          </a:prstGeom>
        </p:spPr>
      </p:pic>
      <p:sp>
        <p:nvSpPr>
          <p:cNvPr id="15" name="Rechteck 14"/>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
        <p:nvSpPr>
          <p:cNvPr id="8" name="Rectangle 8">
            <a:extLst>
              <a:ext uri="{FF2B5EF4-FFF2-40B4-BE49-F238E27FC236}">
                <a16:creationId xmlns:a16="http://schemas.microsoft.com/office/drawing/2014/main" id="{B435C349-B626-4AB8-A971-222FD7B235B6}"/>
              </a:ext>
            </a:extLst>
          </p:cNvPr>
          <p:cNvSpPr>
            <a:spLocks noGrp="1" noChangeArrowheads="1"/>
          </p:cNvSpPr>
          <p:nvPr>
            <p:ph type="subTitle" idx="1"/>
          </p:nvPr>
        </p:nvSpPr>
        <p:spPr>
          <a:xfrm>
            <a:off x="1371600" y="2636912"/>
            <a:ext cx="6400800" cy="3744416"/>
          </a:xfrm>
        </p:spPr>
        <p:txBody>
          <a:bodyPr/>
          <a:lstStyle/>
          <a:p>
            <a:pPr algn="l"/>
            <a:r>
              <a:rPr lang="de-DE" sz="1600" dirty="0"/>
              <a:t>Sehr geehrter Herr </a:t>
            </a:r>
            <a:r>
              <a:rPr lang="de-DE" sz="1600" dirty="0" err="1" smtClean="0"/>
              <a:t>Lekefack</a:t>
            </a:r>
            <a:r>
              <a:rPr lang="de-DE" sz="1600" dirty="0" smtClean="0"/>
              <a:t>, sehr </a:t>
            </a:r>
            <a:r>
              <a:rPr lang="de-DE" sz="1600" dirty="0"/>
              <a:t>geehrter Herr MBAHAL,</a:t>
            </a:r>
          </a:p>
          <a:p>
            <a:pPr algn="l"/>
            <a:r>
              <a:rPr lang="de-DE" sz="1600" dirty="0"/>
              <a:t>wir sind mit unserer Hilfs-Aktion www.brillen-ohne-grenzen.de immer offen, im Rahmen unserer Möglichkeiten mit neuen Partnern zu kooperieren.</a:t>
            </a:r>
          </a:p>
          <a:p>
            <a:pPr algn="l"/>
            <a:r>
              <a:rPr lang="de-DE" sz="1600" dirty="0"/>
              <a:t>In KAMERUN haben wir selbst noch keine eigenen Kontakte – daher würden wir uns freuen, mit Ihnen eventuell einen zuverlässigen und dauerhaften neuen Partner zu bekommen.</a:t>
            </a:r>
          </a:p>
          <a:p>
            <a:pPr algn="l"/>
            <a:r>
              <a:rPr lang="de-DE" sz="1600" dirty="0"/>
              <a:t>Für uns ist es wichtig, dass wir unsere Partner </a:t>
            </a:r>
            <a:r>
              <a:rPr lang="de-DE" sz="1600" dirty="0" smtClean="0"/>
              <a:t>persönlich kennenlernen</a:t>
            </a:r>
            <a:r>
              <a:rPr lang="de-DE" sz="1600" dirty="0"/>
              <a:t>, damit man aus dieser Begegnung heraus die Zusammenarbeit aufbauen kann.</a:t>
            </a:r>
          </a:p>
          <a:p>
            <a:pPr algn="l"/>
            <a:r>
              <a:rPr lang="de-DE" sz="1600" dirty="0"/>
              <a:t>Gerne können Sie uns daher ab Oktober 2020 nach vorheriger Termin-Vereinbarung in unserer sog. „</a:t>
            </a:r>
            <a:r>
              <a:rPr lang="de-DE" sz="1600" dirty="0" err="1"/>
              <a:t>Gudd</a:t>
            </a:r>
            <a:r>
              <a:rPr lang="de-DE" sz="1600" dirty="0"/>
              <a:t>-Zweck-Brillenverwertungsstelle“ &amp; „EDA-Optiker-Ausbildungswerkstatt“ in 66629 Oberkirchen, Hauptstraße 26 (Alte Schule) besuchen.</a:t>
            </a:r>
          </a:p>
          <a:p>
            <a:pPr marL="0" indent="0" algn="ctr">
              <a:buFontTx/>
              <a:buNone/>
            </a:pPr>
            <a:endParaRPr lang="de-DE" altLang="de-DE" dirty="0">
              <a:latin typeface="Sportiv" panose="020B0500000000000000" pitchFamily="34" charset="0"/>
            </a:endParaRPr>
          </a:p>
        </p:txBody>
      </p:sp>
    </p:spTree>
    <p:extLst>
      <p:ext uri="{BB962C8B-B14F-4D97-AF65-F5344CB8AC3E}">
        <p14:creationId xmlns:p14="http://schemas.microsoft.com/office/powerpoint/2010/main" val="3741935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606165"/>
            <a:ext cx="7772400" cy="1624093"/>
          </a:xfrm>
        </p:spPr>
        <p:txBody>
          <a:bodyPr/>
          <a:lstStyle/>
          <a:p>
            <a:r>
              <a:rPr lang="de-DE" altLang="de-DE" sz="4000" b="1" dirty="0" smtClean="0">
                <a:solidFill>
                  <a:srgbClr val="CD0921"/>
                </a:solidFill>
                <a:latin typeface="Sportiv" panose="020B0500000000000000" pitchFamily="34" charset="0"/>
              </a:rPr>
              <a:t>Partner: </a:t>
            </a:r>
            <a:r>
              <a:rPr lang="de-DE" altLang="de-DE" sz="4000" b="1" dirty="0" err="1" smtClean="0">
                <a:solidFill>
                  <a:schemeClr val="tx1"/>
                </a:solidFill>
                <a:latin typeface="Sportiv" panose="020B0500000000000000" pitchFamily="34" charset="0"/>
              </a:rPr>
              <a:t>Gudd</a:t>
            </a:r>
            <a:r>
              <a:rPr lang="de-DE" altLang="de-DE" sz="4000" b="1" dirty="0" smtClean="0">
                <a:solidFill>
                  <a:schemeClr val="tx1"/>
                </a:solidFill>
                <a:latin typeface="Sportiv" panose="020B0500000000000000" pitchFamily="34" charset="0"/>
              </a:rPr>
              <a:t> </a:t>
            </a:r>
            <a:r>
              <a:rPr lang="de-DE" altLang="de-DE" sz="4000" b="1" dirty="0" smtClean="0">
                <a:solidFill>
                  <a:schemeClr val="tx1"/>
                </a:solidFill>
                <a:latin typeface="Sportiv" panose="020B0500000000000000" pitchFamily="34" charset="0"/>
              </a:rPr>
              <a:t>Zweck-</a:t>
            </a:r>
            <a:r>
              <a:rPr lang="de-DE" altLang="de-DE" sz="4000" b="1" dirty="0" smtClean="0">
                <a:solidFill>
                  <a:srgbClr val="CD0921"/>
                </a:solidFill>
                <a:latin typeface="Sportiv" panose="020B0500000000000000" pitchFamily="34" charset="0"/>
              </a:rPr>
              <a:t>Ideen</a:t>
            </a:r>
            <a:endParaRPr lang="de-DE" altLang="de-DE" sz="4000" b="1" dirty="0">
              <a:solidFill>
                <a:schemeClr val="tx1"/>
              </a:solidFill>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79512" y="101677"/>
            <a:ext cx="3456384" cy="937613"/>
          </a:xfrm>
          <a:prstGeom prst="rect">
            <a:avLst/>
          </a:prstGeom>
        </p:spPr>
      </p:pic>
      <p:sp>
        <p:nvSpPr>
          <p:cNvPr id="15" name="Rechteck 14"/>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
        <p:nvSpPr>
          <p:cNvPr id="8" name="Rectangle 8">
            <a:extLst>
              <a:ext uri="{FF2B5EF4-FFF2-40B4-BE49-F238E27FC236}">
                <a16:creationId xmlns:a16="http://schemas.microsoft.com/office/drawing/2014/main" id="{B435C349-B626-4AB8-A971-222FD7B235B6}"/>
              </a:ext>
            </a:extLst>
          </p:cNvPr>
          <p:cNvSpPr>
            <a:spLocks noGrp="1" noChangeArrowheads="1"/>
          </p:cNvSpPr>
          <p:nvPr>
            <p:ph type="subTitle" idx="1"/>
          </p:nvPr>
        </p:nvSpPr>
        <p:spPr>
          <a:xfrm>
            <a:off x="1371600" y="2924944"/>
            <a:ext cx="6400800" cy="3456384"/>
          </a:xfrm>
        </p:spPr>
        <p:txBody>
          <a:bodyPr/>
          <a:lstStyle/>
          <a:p>
            <a:pPr algn="l"/>
            <a:r>
              <a:rPr lang="de-DE" sz="1600" dirty="0"/>
              <a:t>vielen Dank für Ihre schnelle Antwort.</a:t>
            </a:r>
          </a:p>
          <a:p>
            <a:pPr algn="l"/>
            <a:r>
              <a:rPr lang="de-DE" sz="1600" dirty="0"/>
              <a:t>Schnelligkeit ist meistens gutes Zeichen für Ernsthaftigkeit, Herzblut &amp; Engagement. </a:t>
            </a:r>
          </a:p>
          <a:p>
            <a:pPr algn="l"/>
            <a:r>
              <a:rPr lang="de-DE" sz="1600" dirty="0"/>
              <a:t>Wir haben den Samstag, den 14.11.2020 gegen 10:00 Uhr fest für Sie eingeplant und freuen uns über Ihren Besuch und die Möglichkeit, eine Zusammenarbeit mit Ihnen und KAMERUN zu prüfen und auch zu ermöglichen, d.h. mit der ersten Übergabe der „bestellten Brillen &amp; Etuis“ auf Ihrer Liste auch konkret zu starten.</a:t>
            </a:r>
          </a:p>
          <a:p>
            <a:pPr algn="l"/>
            <a:r>
              <a:rPr lang="de-DE" sz="1600" dirty="0"/>
              <a:t> </a:t>
            </a:r>
          </a:p>
          <a:p>
            <a:pPr algn="l"/>
            <a:r>
              <a:rPr lang="de-DE" sz="1600" dirty="0"/>
              <a:t>Herzliche Grüße und bis dahin alles Gute.</a:t>
            </a:r>
          </a:p>
          <a:p>
            <a:pPr algn="l"/>
            <a:r>
              <a:rPr lang="de-DE" sz="1600" dirty="0"/>
              <a:t>Bleiben Sie gesund, fröhlich &amp; zuversichtlich!</a:t>
            </a:r>
          </a:p>
          <a:p>
            <a:pPr marL="0" indent="0" algn="ctr">
              <a:buFontTx/>
              <a:buNone/>
            </a:pPr>
            <a:endParaRPr lang="de-DE" altLang="de-DE" dirty="0">
              <a:latin typeface="Sportiv" panose="020B0500000000000000" pitchFamily="34" charset="0"/>
            </a:endParaRPr>
          </a:p>
        </p:txBody>
      </p:sp>
    </p:spTree>
    <p:extLst>
      <p:ext uri="{BB962C8B-B14F-4D97-AF65-F5344CB8AC3E}">
        <p14:creationId xmlns:p14="http://schemas.microsoft.com/office/powerpoint/2010/main" val="3801933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3568" y="1484784"/>
            <a:ext cx="7772400" cy="932099"/>
          </a:xfrm>
        </p:spPr>
        <p:txBody>
          <a:bodyPr/>
          <a:lstStyle/>
          <a:p>
            <a:r>
              <a:rPr lang="de-DE" altLang="de-DE" sz="4000" b="1" dirty="0" smtClean="0">
                <a:solidFill>
                  <a:srgbClr val="CD0921"/>
                </a:solidFill>
                <a:latin typeface="Sportiv" panose="020B0500000000000000" pitchFamily="34" charset="0"/>
              </a:rPr>
              <a:t>Partner: </a:t>
            </a:r>
            <a:r>
              <a:rPr lang="de-DE" altLang="de-DE" sz="4000" b="1" dirty="0" err="1" smtClean="0">
                <a:solidFill>
                  <a:schemeClr val="tx1"/>
                </a:solidFill>
                <a:latin typeface="Sportiv" panose="020B0500000000000000" pitchFamily="34" charset="0"/>
              </a:rPr>
              <a:t>Gudd</a:t>
            </a:r>
            <a:r>
              <a:rPr lang="de-DE" altLang="de-DE" sz="4000" b="1" dirty="0" smtClean="0">
                <a:solidFill>
                  <a:schemeClr val="tx1"/>
                </a:solidFill>
                <a:latin typeface="Sportiv" panose="020B0500000000000000" pitchFamily="34" charset="0"/>
              </a:rPr>
              <a:t> </a:t>
            </a:r>
            <a:r>
              <a:rPr lang="de-DE" altLang="de-DE" sz="4000" b="1" dirty="0" smtClean="0">
                <a:solidFill>
                  <a:schemeClr val="tx1"/>
                </a:solidFill>
                <a:latin typeface="Sportiv" panose="020B0500000000000000" pitchFamily="34" charset="0"/>
              </a:rPr>
              <a:t>Zweck-</a:t>
            </a:r>
            <a:r>
              <a:rPr lang="de-DE" altLang="de-DE" sz="4000" b="1" dirty="0" smtClean="0">
                <a:solidFill>
                  <a:srgbClr val="CD0921"/>
                </a:solidFill>
                <a:latin typeface="Sportiv" panose="020B0500000000000000" pitchFamily="34" charset="0"/>
              </a:rPr>
              <a:t>Ideen</a:t>
            </a:r>
            <a:endParaRPr lang="de-DE" altLang="de-DE" sz="4000" b="1" dirty="0">
              <a:solidFill>
                <a:schemeClr val="tx1"/>
              </a:solidFill>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07504" y="115123"/>
            <a:ext cx="3456384" cy="937613"/>
          </a:xfrm>
          <a:prstGeom prst="rect">
            <a:avLst/>
          </a:prstGeom>
        </p:spPr>
      </p:pic>
      <p:sp>
        <p:nvSpPr>
          <p:cNvPr id="7" name="Rechteck 6"/>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2" name="Grafik 1"/>
          <p:cNvPicPr>
            <a:picLocks noChangeAspect="1"/>
          </p:cNvPicPr>
          <p:nvPr/>
        </p:nvPicPr>
        <p:blipFill>
          <a:blip r:embed="rId3"/>
          <a:stretch>
            <a:fillRect/>
          </a:stretch>
        </p:blipFill>
        <p:spPr>
          <a:xfrm>
            <a:off x="323528" y="2780928"/>
            <a:ext cx="8352928" cy="3384376"/>
          </a:xfrm>
          <a:prstGeom prst="rect">
            <a:avLst/>
          </a:prstGeom>
        </p:spPr>
      </p:pic>
    </p:spTree>
    <p:extLst>
      <p:ext uri="{BB962C8B-B14F-4D97-AF65-F5344CB8AC3E}">
        <p14:creationId xmlns:p14="http://schemas.microsoft.com/office/powerpoint/2010/main" val="1175214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3568" y="1419344"/>
            <a:ext cx="7772400" cy="526691"/>
          </a:xfrm>
        </p:spPr>
        <p:txBody>
          <a:bodyPr/>
          <a:lstStyle/>
          <a:p>
            <a:r>
              <a:rPr lang="de-DE" altLang="de-DE" sz="4000" b="1" dirty="0" smtClean="0">
                <a:solidFill>
                  <a:srgbClr val="CD0921"/>
                </a:solidFill>
                <a:latin typeface="Sportiv" panose="020B0500000000000000" pitchFamily="34" charset="0"/>
              </a:rPr>
              <a:t>Partner: </a:t>
            </a:r>
            <a:r>
              <a:rPr lang="de-DE" altLang="de-DE" sz="4000" b="1" dirty="0" err="1" smtClean="0">
                <a:solidFill>
                  <a:schemeClr val="tx1"/>
                </a:solidFill>
                <a:latin typeface="Sportiv" panose="020B0500000000000000" pitchFamily="34" charset="0"/>
              </a:rPr>
              <a:t>Gudd</a:t>
            </a:r>
            <a:r>
              <a:rPr lang="de-DE" altLang="de-DE" sz="4000" b="1" dirty="0" smtClean="0">
                <a:solidFill>
                  <a:schemeClr val="tx1"/>
                </a:solidFill>
                <a:latin typeface="Sportiv" panose="020B0500000000000000" pitchFamily="34" charset="0"/>
              </a:rPr>
              <a:t> </a:t>
            </a:r>
            <a:r>
              <a:rPr lang="de-DE" altLang="de-DE" sz="4000" b="1" dirty="0" smtClean="0">
                <a:solidFill>
                  <a:schemeClr val="tx1"/>
                </a:solidFill>
                <a:latin typeface="Sportiv" panose="020B0500000000000000" pitchFamily="34" charset="0"/>
              </a:rPr>
              <a:t>Zweck-</a:t>
            </a:r>
            <a:r>
              <a:rPr lang="de-DE" altLang="de-DE" sz="4000" b="1" dirty="0" smtClean="0">
                <a:solidFill>
                  <a:srgbClr val="CD0921"/>
                </a:solidFill>
                <a:latin typeface="Sportiv" panose="020B0500000000000000" pitchFamily="34" charset="0"/>
              </a:rPr>
              <a:t>Ideen</a:t>
            </a:r>
            <a:endParaRPr lang="de-DE" altLang="de-DE" sz="4000" b="1" dirty="0">
              <a:solidFill>
                <a:schemeClr val="tx1"/>
              </a:solidFill>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07504" y="115123"/>
            <a:ext cx="3456384" cy="937613"/>
          </a:xfrm>
          <a:prstGeom prst="rect">
            <a:avLst/>
          </a:prstGeom>
        </p:spPr>
      </p:pic>
      <p:sp>
        <p:nvSpPr>
          <p:cNvPr id="7" name="Rechteck 6"/>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4" name="Grafik 3"/>
          <p:cNvPicPr>
            <a:picLocks noChangeAspect="1"/>
          </p:cNvPicPr>
          <p:nvPr/>
        </p:nvPicPr>
        <p:blipFill>
          <a:blip r:embed="rId3"/>
          <a:stretch>
            <a:fillRect/>
          </a:stretch>
        </p:blipFill>
        <p:spPr>
          <a:xfrm>
            <a:off x="683568" y="2069979"/>
            <a:ext cx="8100392" cy="4438089"/>
          </a:xfrm>
          <a:prstGeom prst="rect">
            <a:avLst/>
          </a:prstGeom>
        </p:spPr>
      </p:pic>
    </p:spTree>
    <p:extLst>
      <p:ext uri="{BB962C8B-B14F-4D97-AF65-F5344CB8AC3E}">
        <p14:creationId xmlns:p14="http://schemas.microsoft.com/office/powerpoint/2010/main" val="1866868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492703"/>
            <a:ext cx="7772400" cy="640153"/>
          </a:xfrm>
        </p:spPr>
        <p:txBody>
          <a:bodyPr/>
          <a:lstStyle/>
          <a:p>
            <a:r>
              <a:rPr lang="de-DE" altLang="de-DE" sz="4000" b="1" dirty="0" smtClean="0">
                <a:solidFill>
                  <a:srgbClr val="CD0921"/>
                </a:solidFill>
                <a:latin typeface="Sportiv" panose="020B0500000000000000" pitchFamily="34" charset="0"/>
              </a:rPr>
              <a:t>Partner: </a:t>
            </a:r>
            <a:r>
              <a:rPr lang="de-DE" altLang="de-DE" sz="4000" b="1" dirty="0" err="1" smtClean="0">
                <a:solidFill>
                  <a:schemeClr val="tx1"/>
                </a:solidFill>
                <a:latin typeface="Sportiv" panose="020B0500000000000000" pitchFamily="34" charset="0"/>
              </a:rPr>
              <a:t>Gudd</a:t>
            </a:r>
            <a:r>
              <a:rPr lang="de-DE" altLang="de-DE" sz="4000" b="1" dirty="0" smtClean="0">
                <a:solidFill>
                  <a:schemeClr val="tx1"/>
                </a:solidFill>
                <a:latin typeface="Sportiv" panose="020B0500000000000000" pitchFamily="34" charset="0"/>
              </a:rPr>
              <a:t> </a:t>
            </a:r>
            <a:r>
              <a:rPr lang="de-DE" altLang="de-DE" sz="4000" b="1" dirty="0" smtClean="0">
                <a:solidFill>
                  <a:schemeClr val="tx1"/>
                </a:solidFill>
                <a:latin typeface="Sportiv" panose="020B0500000000000000" pitchFamily="34" charset="0"/>
              </a:rPr>
              <a:t>Zweck-</a:t>
            </a:r>
            <a:r>
              <a:rPr lang="de-DE" altLang="de-DE" sz="4000" b="1" dirty="0" smtClean="0">
                <a:solidFill>
                  <a:srgbClr val="CD0921"/>
                </a:solidFill>
                <a:latin typeface="Sportiv" panose="020B0500000000000000" pitchFamily="34" charset="0"/>
              </a:rPr>
              <a:t>Ideen</a:t>
            </a:r>
            <a:endParaRPr lang="de-DE" altLang="de-DE" sz="4000" b="1" dirty="0">
              <a:solidFill>
                <a:schemeClr val="tx1"/>
              </a:solidFill>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07504" y="115123"/>
            <a:ext cx="3456384" cy="937613"/>
          </a:xfrm>
          <a:prstGeom prst="rect">
            <a:avLst/>
          </a:prstGeom>
        </p:spPr>
      </p:pic>
      <p:sp>
        <p:nvSpPr>
          <p:cNvPr id="7" name="Rechteck 6"/>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4" name="Grafik 3"/>
          <p:cNvPicPr>
            <a:picLocks noChangeAspect="1"/>
          </p:cNvPicPr>
          <p:nvPr/>
        </p:nvPicPr>
        <p:blipFill>
          <a:blip r:embed="rId3"/>
          <a:stretch>
            <a:fillRect/>
          </a:stretch>
        </p:blipFill>
        <p:spPr>
          <a:xfrm>
            <a:off x="971600" y="2447649"/>
            <a:ext cx="2664296" cy="1782918"/>
          </a:xfrm>
          <a:prstGeom prst="rect">
            <a:avLst/>
          </a:prstGeom>
        </p:spPr>
      </p:pic>
      <p:pic>
        <p:nvPicPr>
          <p:cNvPr id="5" name="Grafik 4"/>
          <p:cNvPicPr>
            <a:picLocks noChangeAspect="1"/>
          </p:cNvPicPr>
          <p:nvPr/>
        </p:nvPicPr>
        <p:blipFill>
          <a:blip r:embed="rId4"/>
          <a:stretch>
            <a:fillRect/>
          </a:stretch>
        </p:blipFill>
        <p:spPr>
          <a:xfrm>
            <a:off x="3779912" y="2447648"/>
            <a:ext cx="4176464" cy="2277496"/>
          </a:xfrm>
          <a:prstGeom prst="rect">
            <a:avLst/>
          </a:prstGeom>
        </p:spPr>
      </p:pic>
      <p:pic>
        <p:nvPicPr>
          <p:cNvPr id="6" name="Grafik 5"/>
          <p:cNvPicPr>
            <a:picLocks noChangeAspect="1"/>
          </p:cNvPicPr>
          <p:nvPr/>
        </p:nvPicPr>
        <p:blipFill>
          <a:blip r:embed="rId5"/>
          <a:stretch>
            <a:fillRect/>
          </a:stretch>
        </p:blipFill>
        <p:spPr>
          <a:xfrm>
            <a:off x="971600" y="4230567"/>
            <a:ext cx="2664296" cy="2150761"/>
          </a:xfrm>
          <a:prstGeom prst="rect">
            <a:avLst/>
          </a:prstGeom>
        </p:spPr>
      </p:pic>
      <p:pic>
        <p:nvPicPr>
          <p:cNvPr id="8" name="Grafik 7"/>
          <p:cNvPicPr>
            <a:picLocks noChangeAspect="1"/>
          </p:cNvPicPr>
          <p:nvPr/>
        </p:nvPicPr>
        <p:blipFill>
          <a:blip r:embed="rId6"/>
          <a:stretch>
            <a:fillRect/>
          </a:stretch>
        </p:blipFill>
        <p:spPr>
          <a:xfrm>
            <a:off x="5148064" y="4167187"/>
            <a:ext cx="2808312" cy="2214141"/>
          </a:xfrm>
          <a:prstGeom prst="rect">
            <a:avLst/>
          </a:prstGeom>
        </p:spPr>
      </p:pic>
      <p:sp>
        <p:nvSpPr>
          <p:cNvPr id="10" name="Rectangle 8">
            <a:extLst>
              <a:ext uri="{FF2B5EF4-FFF2-40B4-BE49-F238E27FC236}">
                <a16:creationId xmlns:a16="http://schemas.microsoft.com/office/drawing/2014/main" id="{B435C349-B626-4AB8-A971-222FD7B235B6}"/>
              </a:ext>
            </a:extLst>
          </p:cNvPr>
          <p:cNvSpPr>
            <a:spLocks noGrp="1" noChangeArrowheads="1"/>
          </p:cNvSpPr>
          <p:nvPr>
            <p:ph type="subTitle" idx="1"/>
          </p:nvPr>
        </p:nvSpPr>
        <p:spPr>
          <a:xfrm>
            <a:off x="827584" y="2330159"/>
            <a:ext cx="7560840" cy="4132777"/>
          </a:xfrm>
        </p:spPr>
        <p:txBody>
          <a:bodyPr/>
          <a:lstStyle/>
          <a:p>
            <a:pPr marL="0" indent="0" algn="ctr">
              <a:buFontTx/>
              <a:buNone/>
            </a:pPr>
            <a:r>
              <a:rPr lang="de-DE" altLang="de-DE" dirty="0" smtClean="0">
                <a:latin typeface="Sportiv" panose="020B0500000000000000" pitchFamily="34" charset="0"/>
              </a:rPr>
              <a:t>   </a:t>
            </a:r>
            <a:endParaRPr lang="de-DE" altLang="de-DE" dirty="0">
              <a:latin typeface="Sportiv" panose="020B0500000000000000" pitchFamily="34" charset="0"/>
            </a:endParaRPr>
          </a:p>
        </p:txBody>
      </p:sp>
    </p:spTree>
    <p:extLst>
      <p:ext uri="{BB962C8B-B14F-4D97-AF65-F5344CB8AC3E}">
        <p14:creationId xmlns:p14="http://schemas.microsoft.com/office/powerpoint/2010/main" val="3423153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606166"/>
            <a:ext cx="7772400" cy="744390"/>
          </a:xfrm>
        </p:spPr>
        <p:txBody>
          <a:bodyPr/>
          <a:lstStyle/>
          <a:p>
            <a:r>
              <a:rPr lang="de-DE" altLang="de-DE" sz="4000" b="1" dirty="0" smtClean="0">
                <a:solidFill>
                  <a:srgbClr val="CD0921"/>
                </a:solidFill>
                <a:latin typeface="Sportiv" panose="020B0500000000000000" pitchFamily="34" charset="0"/>
              </a:rPr>
              <a:t>Partner: EDA</a:t>
            </a:r>
            <a:endParaRPr lang="de-DE" altLang="de-DE" sz="4000" b="1" dirty="0">
              <a:solidFill>
                <a:schemeClr val="tx1"/>
              </a:solidFill>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07504" y="115123"/>
            <a:ext cx="3456384" cy="937613"/>
          </a:xfrm>
          <a:prstGeom prst="rect">
            <a:avLst/>
          </a:prstGeom>
        </p:spPr>
      </p:pic>
      <p:pic>
        <p:nvPicPr>
          <p:cNvPr id="3" name="Grafik 2"/>
          <p:cNvPicPr>
            <a:picLocks noChangeAspect="1"/>
          </p:cNvPicPr>
          <p:nvPr/>
        </p:nvPicPr>
        <p:blipFill>
          <a:blip r:embed="rId3"/>
          <a:stretch>
            <a:fillRect/>
          </a:stretch>
        </p:blipFill>
        <p:spPr>
          <a:xfrm>
            <a:off x="251520" y="2492896"/>
            <a:ext cx="8784977" cy="3816424"/>
          </a:xfrm>
          <a:prstGeom prst="rect">
            <a:avLst/>
          </a:prstGeom>
        </p:spPr>
      </p:pic>
      <p:sp>
        <p:nvSpPr>
          <p:cNvPr id="8" name="Rechteck 7"/>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Tree>
    <p:extLst>
      <p:ext uri="{BB962C8B-B14F-4D97-AF65-F5344CB8AC3E}">
        <p14:creationId xmlns:p14="http://schemas.microsoft.com/office/powerpoint/2010/main" val="2418247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606165"/>
            <a:ext cx="7772400" cy="519859"/>
          </a:xfrm>
        </p:spPr>
        <p:txBody>
          <a:bodyPr/>
          <a:lstStyle/>
          <a:p>
            <a:r>
              <a:rPr lang="de-DE" altLang="de-DE" sz="4000" b="1" dirty="0" smtClean="0">
                <a:solidFill>
                  <a:srgbClr val="C00000"/>
                </a:solidFill>
                <a:latin typeface="Sportiv" panose="020B0500000000000000" pitchFamily="34" charset="0"/>
              </a:rPr>
              <a:t>Kooperation mit EDA</a:t>
            </a:r>
            <a:endParaRPr lang="de-DE" altLang="de-DE" sz="4000" b="1" dirty="0">
              <a:solidFill>
                <a:srgbClr val="C00000"/>
              </a:solidFill>
              <a:latin typeface="Sportiv" panose="020B0500000000000000" pitchFamily="34" charset="0"/>
            </a:endParaRPr>
          </a:p>
        </p:txBody>
      </p:sp>
      <p:pic>
        <p:nvPicPr>
          <p:cNvPr id="2" name="Grafik 1"/>
          <p:cNvPicPr>
            <a:picLocks noChangeAspect="1"/>
          </p:cNvPicPr>
          <p:nvPr/>
        </p:nvPicPr>
        <p:blipFill>
          <a:blip r:embed="rId2"/>
          <a:stretch>
            <a:fillRect/>
          </a:stretch>
        </p:blipFill>
        <p:spPr>
          <a:xfrm>
            <a:off x="1403647" y="2399074"/>
            <a:ext cx="5976665" cy="4033476"/>
          </a:xfrm>
          <a:prstGeom prst="rect">
            <a:avLst/>
          </a:prstGeom>
        </p:spPr>
      </p:pic>
      <p:sp>
        <p:nvSpPr>
          <p:cNvPr id="8" name="Rectangle 8">
            <a:extLst>
              <a:ext uri="{FF2B5EF4-FFF2-40B4-BE49-F238E27FC236}">
                <a16:creationId xmlns:a16="http://schemas.microsoft.com/office/drawing/2014/main" id="{221908CA-13A7-4D8C-AAEE-866C0890A461}"/>
              </a:ext>
            </a:extLst>
          </p:cNvPr>
          <p:cNvSpPr txBox="1">
            <a:spLocks noChangeArrowheads="1"/>
          </p:cNvSpPr>
          <p:nvPr/>
        </p:nvSpPr>
        <p:spPr bwMode="auto">
          <a:xfrm>
            <a:off x="2147900" y="3230258"/>
            <a:ext cx="4848200" cy="39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a:buFontTx/>
              <a:buNone/>
            </a:pPr>
            <a:endParaRPr lang="de-DE" altLang="de-DE" kern="0" dirty="0">
              <a:latin typeface="Sportiv" panose="020B0500000000000000" pitchFamily="34" charset="0"/>
            </a:endParaRPr>
          </a:p>
        </p:txBody>
      </p:sp>
      <p:pic>
        <p:nvPicPr>
          <p:cNvPr id="10" name="Grafik 9"/>
          <p:cNvPicPr>
            <a:picLocks noChangeAspect="1"/>
          </p:cNvPicPr>
          <p:nvPr/>
        </p:nvPicPr>
        <p:blipFill>
          <a:blip r:embed="rId3"/>
          <a:stretch>
            <a:fillRect/>
          </a:stretch>
        </p:blipFill>
        <p:spPr>
          <a:xfrm>
            <a:off x="107504" y="115123"/>
            <a:ext cx="3456384" cy="937613"/>
          </a:xfrm>
          <a:prstGeom prst="rect">
            <a:avLst/>
          </a:prstGeom>
        </p:spPr>
      </p:pic>
      <p:sp>
        <p:nvSpPr>
          <p:cNvPr id="3" name="Rechteck 2"/>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Tree>
    <p:extLst>
      <p:ext uri="{BB962C8B-B14F-4D97-AF65-F5344CB8AC3E}">
        <p14:creationId xmlns:p14="http://schemas.microsoft.com/office/powerpoint/2010/main" val="61425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606166"/>
            <a:ext cx="7772400" cy="708912"/>
          </a:xfrm>
        </p:spPr>
        <p:txBody>
          <a:bodyPr/>
          <a:lstStyle/>
          <a:p>
            <a:r>
              <a:rPr lang="de-DE" altLang="de-DE" sz="4000" b="1" dirty="0" smtClean="0">
                <a:solidFill>
                  <a:srgbClr val="C00000"/>
                </a:solidFill>
                <a:latin typeface="Sportiv" panose="020B0500000000000000" pitchFamily="34" charset="0"/>
              </a:rPr>
              <a:t>Kooperation mit EDA</a:t>
            </a:r>
            <a:endParaRPr lang="de-DE" altLang="de-DE" sz="4000" b="1" dirty="0">
              <a:solidFill>
                <a:srgbClr val="C00000"/>
              </a:solidFill>
              <a:latin typeface="Sportiv" panose="020B0500000000000000" pitchFamily="34" charset="0"/>
            </a:endParaRPr>
          </a:p>
        </p:txBody>
      </p:sp>
      <p:sp>
        <p:nvSpPr>
          <p:cNvPr id="8" name="Rectangle 8">
            <a:extLst>
              <a:ext uri="{FF2B5EF4-FFF2-40B4-BE49-F238E27FC236}">
                <a16:creationId xmlns:a16="http://schemas.microsoft.com/office/drawing/2014/main" id="{221908CA-13A7-4D8C-AAEE-866C0890A461}"/>
              </a:ext>
            </a:extLst>
          </p:cNvPr>
          <p:cNvSpPr txBox="1">
            <a:spLocks noChangeArrowheads="1"/>
          </p:cNvSpPr>
          <p:nvPr/>
        </p:nvSpPr>
        <p:spPr bwMode="auto">
          <a:xfrm>
            <a:off x="2147900" y="3230258"/>
            <a:ext cx="4848200" cy="39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a:buFontTx/>
              <a:buNone/>
            </a:pPr>
            <a:endParaRPr lang="de-DE" altLang="de-DE" kern="0" dirty="0">
              <a:latin typeface="Sportiv" panose="020B0500000000000000" pitchFamily="34" charset="0"/>
            </a:endParaRPr>
          </a:p>
        </p:txBody>
      </p:sp>
      <p:sp>
        <p:nvSpPr>
          <p:cNvPr id="9" name="Rectangle 7">
            <a:extLst>
              <a:ext uri="{FF2B5EF4-FFF2-40B4-BE49-F238E27FC236}">
                <a16:creationId xmlns:a16="http://schemas.microsoft.com/office/drawing/2014/main" id="{6C68D166-4BC7-48CD-A2E5-0E7DC9192A5C}"/>
              </a:ext>
            </a:extLst>
          </p:cNvPr>
          <p:cNvSpPr txBox="1">
            <a:spLocks noChangeArrowheads="1"/>
          </p:cNvSpPr>
          <p:nvPr/>
        </p:nvSpPr>
        <p:spPr bwMode="auto">
          <a:xfrm>
            <a:off x="467544" y="2420889"/>
            <a:ext cx="7772400" cy="384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a:lstStyle>
          <a:p>
            <a:pPr algn="l"/>
            <a:r>
              <a:rPr lang="de-DE" sz="2400" dirty="0"/>
              <a:t>INEA trägt Sorge, dass einzelne Kameruner*innen eine Ausbildung </a:t>
            </a:r>
            <a:r>
              <a:rPr lang="de-DE" sz="2400" dirty="0" smtClean="0"/>
              <a:t>zum/zur </a:t>
            </a:r>
            <a:r>
              <a:rPr lang="de-DE" sz="2400" dirty="0"/>
              <a:t>Optiker*in bekommen und </a:t>
            </a:r>
            <a:r>
              <a:rPr lang="de-DE" sz="2400" dirty="0" smtClean="0"/>
              <a:t>auch </a:t>
            </a:r>
            <a:r>
              <a:rPr lang="de-DE" sz="2400" dirty="0"/>
              <a:t>einen guten Start in eine Selbstständigkeit haben können. </a:t>
            </a:r>
            <a:br>
              <a:rPr lang="de-DE" sz="2400" dirty="0"/>
            </a:br>
            <a:r>
              <a:rPr lang="de-DE" sz="2400" dirty="0"/>
              <a:t>Dies geschieht in Form eines Stipendiums für die Ausbildung, eine Grundausstattung an Geräten und </a:t>
            </a:r>
            <a:r>
              <a:rPr lang="de-DE" sz="2400" dirty="0" smtClean="0"/>
              <a:t>Fassungen</a:t>
            </a:r>
            <a:r>
              <a:rPr lang="de-DE" sz="2400" dirty="0"/>
              <a:t>, und eine Begleitung in der Startphase der Unternehmensgründung. Eine Kombination mit </a:t>
            </a:r>
            <a:br>
              <a:rPr lang="de-DE" sz="2400" dirty="0"/>
            </a:br>
            <a:r>
              <a:rPr lang="de-DE" sz="2400" dirty="0"/>
              <a:t>einem Mikrokreditsystem ist angedacht.</a:t>
            </a:r>
            <a:r>
              <a:rPr lang="de-DE" sz="1800" dirty="0"/>
              <a:t/>
            </a:r>
            <a:br>
              <a:rPr lang="de-DE" sz="1800" dirty="0"/>
            </a:br>
            <a:endParaRPr lang="de-DE" altLang="de-DE" sz="1800" b="1" kern="0" dirty="0">
              <a:solidFill>
                <a:schemeClr val="tx1"/>
              </a:solidFill>
              <a:latin typeface="Sportiv" panose="020B0500000000000000" pitchFamily="34" charset="0"/>
            </a:endParaRPr>
          </a:p>
        </p:txBody>
      </p:sp>
      <p:pic>
        <p:nvPicPr>
          <p:cNvPr id="10" name="Grafik 9"/>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Tree>
    <p:extLst>
      <p:ext uri="{BB962C8B-B14F-4D97-AF65-F5344CB8AC3E}">
        <p14:creationId xmlns:p14="http://schemas.microsoft.com/office/powerpoint/2010/main" val="3168021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606165"/>
            <a:ext cx="7772400" cy="742715"/>
          </a:xfrm>
        </p:spPr>
        <p:txBody>
          <a:bodyPr/>
          <a:lstStyle/>
          <a:p>
            <a:r>
              <a:rPr lang="de-DE" altLang="de-DE" sz="4000" b="1" dirty="0" smtClean="0">
                <a:solidFill>
                  <a:srgbClr val="C00000"/>
                </a:solidFill>
                <a:latin typeface="Sportiv" panose="020B0500000000000000" pitchFamily="34" charset="0"/>
              </a:rPr>
              <a:t>Kooperation mit EDA</a:t>
            </a:r>
            <a:endParaRPr lang="de-DE" altLang="de-DE" sz="4000" b="1" dirty="0">
              <a:solidFill>
                <a:srgbClr val="C00000"/>
              </a:solidFill>
              <a:latin typeface="Sportiv" panose="020B0500000000000000" pitchFamily="34" charset="0"/>
            </a:endParaRPr>
          </a:p>
        </p:txBody>
      </p:sp>
      <p:sp>
        <p:nvSpPr>
          <p:cNvPr id="8" name="Rectangle 8">
            <a:extLst>
              <a:ext uri="{FF2B5EF4-FFF2-40B4-BE49-F238E27FC236}">
                <a16:creationId xmlns:a16="http://schemas.microsoft.com/office/drawing/2014/main" id="{221908CA-13A7-4D8C-AAEE-866C0890A461}"/>
              </a:ext>
            </a:extLst>
          </p:cNvPr>
          <p:cNvSpPr txBox="1">
            <a:spLocks noChangeArrowheads="1"/>
          </p:cNvSpPr>
          <p:nvPr/>
        </p:nvSpPr>
        <p:spPr bwMode="auto">
          <a:xfrm>
            <a:off x="2147900" y="3230258"/>
            <a:ext cx="4848200" cy="39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a:buFontTx/>
              <a:buNone/>
            </a:pPr>
            <a:endParaRPr lang="de-DE" altLang="de-DE" kern="0" dirty="0">
              <a:latin typeface="Sportiv" panose="020B0500000000000000" pitchFamily="34" charset="0"/>
            </a:endParaRPr>
          </a:p>
        </p:txBody>
      </p:sp>
      <p:sp>
        <p:nvSpPr>
          <p:cNvPr id="9" name="Rectangle 7">
            <a:extLst>
              <a:ext uri="{FF2B5EF4-FFF2-40B4-BE49-F238E27FC236}">
                <a16:creationId xmlns:a16="http://schemas.microsoft.com/office/drawing/2014/main" id="{6C68D166-4BC7-48CD-A2E5-0E7DC9192A5C}"/>
              </a:ext>
            </a:extLst>
          </p:cNvPr>
          <p:cNvSpPr txBox="1">
            <a:spLocks noChangeArrowheads="1"/>
          </p:cNvSpPr>
          <p:nvPr/>
        </p:nvSpPr>
        <p:spPr bwMode="auto">
          <a:xfrm>
            <a:off x="467544" y="2780928"/>
            <a:ext cx="7772400" cy="36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a:lstStyle>
          <a:p>
            <a:pPr algn="l"/>
            <a:r>
              <a:rPr lang="de-DE" sz="2000" dirty="0"/>
              <a:t>Der EDA wird auf seine Weise dafür sorgen, dass die Berufsschule in Douala, und evtl. auch in </a:t>
            </a:r>
            <a:r>
              <a:rPr lang="de-DE" sz="2000" dirty="0" smtClean="0"/>
              <a:t>Yaoundé </a:t>
            </a:r>
            <a:r>
              <a:rPr lang="de-DE" sz="2000" dirty="0"/>
              <a:t>nach Möglichkeit mit dem französischen Lehrplan und Literatur versorgt wird, wie auch die </a:t>
            </a:r>
            <a:r>
              <a:rPr lang="de-DE" sz="2000" dirty="0" smtClean="0"/>
              <a:t>Ausstattung </a:t>
            </a:r>
            <a:r>
              <a:rPr lang="de-DE" sz="2000" dirty="0"/>
              <a:t>der Schule mit gespendeten Geräten ausgestattet wird. </a:t>
            </a:r>
            <a:br>
              <a:rPr lang="de-DE" sz="2000" dirty="0"/>
            </a:br>
            <a:r>
              <a:rPr lang="de-DE" sz="2000" dirty="0"/>
              <a:t>Auch eine Vermittlung von deutschen </a:t>
            </a:r>
            <a:r>
              <a:rPr lang="de-DE" sz="2000" dirty="0" smtClean="0"/>
              <a:t>Optiker </a:t>
            </a:r>
            <a:r>
              <a:rPr lang="de-DE" sz="2000" dirty="0"/>
              <a:t>zum zeitweisen Einsatz im Unterricht ist </a:t>
            </a:r>
            <a:r>
              <a:rPr lang="de-DE" sz="2000" dirty="0" smtClean="0"/>
              <a:t>vorgesehen</a:t>
            </a:r>
            <a:r>
              <a:rPr lang="de-DE" sz="2000" dirty="0"/>
              <a:t>. </a:t>
            </a:r>
            <a:r>
              <a:rPr lang="de-DE" sz="1800" dirty="0"/>
              <a:t/>
            </a:r>
            <a:br>
              <a:rPr lang="de-DE" sz="1800" dirty="0"/>
            </a:br>
            <a:r>
              <a:rPr lang="de-DE" sz="1800" dirty="0"/>
              <a:t/>
            </a:r>
            <a:br>
              <a:rPr lang="de-DE" sz="1800" dirty="0"/>
            </a:br>
            <a:endParaRPr lang="de-DE" altLang="de-DE" sz="1800" b="1" kern="0" dirty="0">
              <a:solidFill>
                <a:schemeClr val="tx1"/>
              </a:solidFill>
              <a:latin typeface="Sportiv" panose="020B0500000000000000" pitchFamily="34" charset="0"/>
            </a:endParaRPr>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Tree>
    <p:extLst>
      <p:ext uri="{BB962C8B-B14F-4D97-AF65-F5344CB8AC3E}">
        <p14:creationId xmlns:p14="http://schemas.microsoft.com/office/powerpoint/2010/main" val="1977586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5796136" y="2379815"/>
            <a:ext cx="3237013" cy="3569464"/>
          </a:xfrm>
          <a:prstGeom prst="rect">
            <a:avLst/>
          </a:prstGeom>
        </p:spPr>
      </p:pic>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pic>
        <p:nvPicPr>
          <p:cNvPr id="2051" name="Picture 4" descr="Logo_lsbh_4c">
            <a:extLst>
              <a:ext uri="{FF2B5EF4-FFF2-40B4-BE49-F238E27FC236}">
                <a16:creationId xmlns:a16="http://schemas.microsoft.com/office/drawing/2014/main" id="{14B14BA6-D5A3-4D63-8369-4715431412F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152400"/>
            <a:ext cx="2260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606166"/>
            <a:ext cx="7772400" cy="541670"/>
          </a:xfrm>
        </p:spPr>
        <p:txBody>
          <a:bodyPr/>
          <a:lstStyle/>
          <a:p>
            <a:r>
              <a:rPr lang="de-DE" altLang="de-DE" sz="4000" b="1" dirty="0" smtClean="0">
                <a:solidFill>
                  <a:srgbClr val="C00000"/>
                </a:solidFill>
                <a:latin typeface="Sportiv" panose="020B0500000000000000" pitchFamily="34" charset="0"/>
              </a:rPr>
              <a:t>Kooperation mit EDA</a:t>
            </a:r>
            <a:endParaRPr lang="de-DE" altLang="de-DE" sz="4000" b="1" dirty="0">
              <a:solidFill>
                <a:srgbClr val="C00000"/>
              </a:solidFill>
              <a:latin typeface="Sportiv" panose="020B0500000000000000" pitchFamily="34" charset="0"/>
            </a:endParaRPr>
          </a:p>
        </p:txBody>
      </p:sp>
      <p:pic>
        <p:nvPicPr>
          <p:cNvPr id="10" name="Grafik 9"/>
          <p:cNvPicPr>
            <a:picLocks noChangeAspect="1"/>
          </p:cNvPicPr>
          <p:nvPr/>
        </p:nvPicPr>
        <p:blipFill>
          <a:blip r:embed="rId4"/>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2" name="Grafik 1"/>
          <p:cNvPicPr>
            <a:picLocks noChangeAspect="1"/>
          </p:cNvPicPr>
          <p:nvPr/>
        </p:nvPicPr>
        <p:blipFill>
          <a:blip r:embed="rId5"/>
          <a:stretch>
            <a:fillRect/>
          </a:stretch>
        </p:blipFill>
        <p:spPr>
          <a:xfrm>
            <a:off x="134636" y="2420885"/>
            <a:ext cx="3024336" cy="3528394"/>
          </a:xfrm>
          <a:prstGeom prst="rect">
            <a:avLst/>
          </a:prstGeom>
        </p:spPr>
      </p:pic>
      <p:pic>
        <p:nvPicPr>
          <p:cNvPr id="3" name="Grafik 2"/>
          <p:cNvPicPr>
            <a:picLocks noChangeAspect="1"/>
          </p:cNvPicPr>
          <p:nvPr/>
        </p:nvPicPr>
        <p:blipFill>
          <a:blip r:embed="rId6"/>
          <a:stretch>
            <a:fillRect/>
          </a:stretch>
        </p:blipFill>
        <p:spPr>
          <a:xfrm>
            <a:off x="2915816" y="2414246"/>
            <a:ext cx="3024336" cy="3569465"/>
          </a:xfrm>
          <a:prstGeom prst="rect">
            <a:avLst/>
          </a:prstGeom>
        </p:spPr>
      </p:pic>
    </p:spTree>
    <p:extLst>
      <p:ext uri="{BB962C8B-B14F-4D97-AF65-F5344CB8AC3E}">
        <p14:creationId xmlns:p14="http://schemas.microsoft.com/office/powerpoint/2010/main" val="94074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3568" y="1844824"/>
            <a:ext cx="7772400" cy="598699"/>
          </a:xfrm>
        </p:spPr>
        <p:txBody>
          <a:bodyPr/>
          <a:lstStyle/>
          <a:p>
            <a:r>
              <a:rPr lang="de-DE" altLang="de-DE" sz="4000" b="1" dirty="0">
                <a:solidFill>
                  <a:srgbClr val="CD0921"/>
                </a:solidFill>
                <a:latin typeface="Sportiv" panose="020B0500000000000000" pitchFamily="34" charset="0"/>
              </a:rPr>
              <a:t/>
            </a:r>
            <a:br>
              <a:rPr lang="de-DE" altLang="de-DE" sz="4000" b="1" dirty="0">
                <a:solidFill>
                  <a:srgbClr val="CD0921"/>
                </a:solidFill>
                <a:latin typeface="Sportiv" panose="020B0500000000000000" pitchFamily="34" charset="0"/>
              </a:rPr>
            </a:br>
            <a:r>
              <a:rPr lang="de-DE" altLang="de-DE" sz="4000" b="1" dirty="0" smtClean="0">
                <a:solidFill>
                  <a:srgbClr val="CD0921"/>
                </a:solidFill>
                <a:latin typeface="Sportiv" panose="020B0500000000000000" pitchFamily="34" charset="0"/>
              </a:rPr>
              <a:t>Aktivitäten</a:t>
            </a:r>
            <a:br>
              <a:rPr lang="de-DE" altLang="de-DE" sz="4000" b="1" dirty="0" smtClean="0">
                <a:solidFill>
                  <a:srgbClr val="CD0921"/>
                </a:solidFill>
                <a:latin typeface="Sportiv" panose="020B0500000000000000" pitchFamily="34" charset="0"/>
              </a:rPr>
            </a:br>
            <a:endParaRPr lang="de-DE" altLang="de-DE" sz="4000" b="1" dirty="0">
              <a:solidFill>
                <a:schemeClr val="tx1"/>
              </a:solidFill>
              <a:latin typeface="Sportiv" panose="020B0500000000000000" pitchFamily="34" charset="0"/>
            </a:endParaRPr>
          </a:p>
        </p:txBody>
      </p:sp>
      <p:sp>
        <p:nvSpPr>
          <p:cNvPr id="2055" name="Rectangle 8">
            <a:extLst>
              <a:ext uri="{FF2B5EF4-FFF2-40B4-BE49-F238E27FC236}">
                <a16:creationId xmlns:a16="http://schemas.microsoft.com/office/drawing/2014/main" id="{B435C349-B626-4AB8-A971-222FD7B235B6}"/>
              </a:ext>
            </a:extLst>
          </p:cNvPr>
          <p:cNvSpPr>
            <a:spLocks noGrp="1" noChangeArrowheads="1"/>
          </p:cNvSpPr>
          <p:nvPr>
            <p:ph type="subTitle" idx="1"/>
          </p:nvPr>
        </p:nvSpPr>
        <p:spPr>
          <a:xfrm>
            <a:off x="1187624" y="2708920"/>
            <a:ext cx="6400800" cy="3600400"/>
          </a:xfrm>
        </p:spPr>
        <p:txBody>
          <a:bodyPr/>
          <a:lstStyle/>
          <a:p>
            <a:pPr algn="l"/>
            <a:r>
              <a:rPr lang="de-DE" b="1" dirty="0" smtClean="0"/>
              <a:t>INEA e.V.  </a:t>
            </a:r>
            <a:r>
              <a:rPr lang="de-DE" dirty="0"/>
              <a:t>v</a:t>
            </a:r>
            <a:r>
              <a:rPr lang="de-DE" dirty="0" smtClean="0"/>
              <a:t>erfolgt zurzeit in Rahmen </a:t>
            </a:r>
            <a:r>
              <a:rPr lang="de-DE" dirty="0" smtClean="0"/>
              <a:t>sein</a:t>
            </a:r>
            <a:r>
              <a:rPr lang="de-DE" dirty="0" smtClean="0"/>
              <a:t>er </a:t>
            </a:r>
            <a:r>
              <a:rPr lang="de-DE" dirty="0" smtClean="0"/>
              <a:t>Aktivitäten zwei Ziele:</a:t>
            </a:r>
          </a:p>
          <a:p>
            <a:pPr marL="514350" indent="-514350" algn="l">
              <a:buFont typeface="+mj-lt"/>
              <a:buAutoNum type="arabicPeriod"/>
            </a:pPr>
            <a:r>
              <a:rPr lang="de-DE" dirty="0" smtClean="0"/>
              <a:t>Gesundheitskampagnen in Kamerun.</a:t>
            </a:r>
          </a:p>
          <a:p>
            <a:pPr marL="514350" indent="-514350" algn="l">
              <a:buFont typeface="+mj-lt"/>
              <a:buAutoNum type="arabicPeriod"/>
            </a:pPr>
            <a:r>
              <a:rPr lang="de-DE" dirty="0" smtClean="0"/>
              <a:t>Ausbildung von jungen </a:t>
            </a:r>
            <a:r>
              <a:rPr lang="de-DE" dirty="0" smtClean="0"/>
              <a:t>Männer oder Frauen </a:t>
            </a:r>
            <a:r>
              <a:rPr lang="de-DE" dirty="0" smtClean="0"/>
              <a:t>zum/zur</a:t>
            </a:r>
            <a:r>
              <a:rPr lang="de-DE" dirty="0" smtClean="0"/>
              <a:t> </a:t>
            </a:r>
            <a:r>
              <a:rPr lang="de-DE" dirty="0" smtClean="0"/>
              <a:t>Optiker*in</a:t>
            </a:r>
            <a:r>
              <a:rPr lang="de-DE" dirty="0"/>
              <a:t/>
            </a:r>
            <a:br>
              <a:rPr lang="de-DE" dirty="0"/>
            </a:br>
            <a:endParaRPr lang="de-DE" altLang="de-DE" dirty="0">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07504" y="115123"/>
            <a:ext cx="3456384" cy="937613"/>
          </a:xfrm>
          <a:prstGeom prst="rect">
            <a:avLst/>
          </a:prstGeom>
        </p:spPr>
      </p:pic>
      <p:sp>
        <p:nvSpPr>
          <p:cNvPr id="10" name="Rechteck 9"/>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Tree>
    <p:extLst>
      <p:ext uri="{BB962C8B-B14F-4D97-AF65-F5344CB8AC3E}">
        <p14:creationId xmlns:p14="http://schemas.microsoft.com/office/powerpoint/2010/main" val="3592668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606165"/>
            <a:ext cx="7772400" cy="742715"/>
          </a:xfrm>
        </p:spPr>
        <p:txBody>
          <a:bodyPr/>
          <a:lstStyle/>
          <a:p>
            <a:r>
              <a:rPr lang="de-DE" altLang="de-DE" sz="4000" b="1" dirty="0" smtClean="0">
                <a:solidFill>
                  <a:srgbClr val="C00000"/>
                </a:solidFill>
                <a:latin typeface="Sportiv" panose="020B0500000000000000" pitchFamily="34" charset="0"/>
              </a:rPr>
              <a:t>Kooperation Brillenmann</a:t>
            </a:r>
            <a:endParaRPr lang="de-DE" altLang="de-DE" sz="4000" b="1" dirty="0">
              <a:solidFill>
                <a:srgbClr val="C00000"/>
              </a:solidFill>
              <a:latin typeface="Sportiv" panose="020B0500000000000000" pitchFamily="34" charset="0"/>
            </a:endParaRPr>
          </a:p>
        </p:txBody>
      </p:sp>
      <p:sp>
        <p:nvSpPr>
          <p:cNvPr id="8" name="Rectangle 8">
            <a:extLst>
              <a:ext uri="{FF2B5EF4-FFF2-40B4-BE49-F238E27FC236}">
                <a16:creationId xmlns:a16="http://schemas.microsoft.com/office/drawing/2014/main" id="{221908CA-13A7-4D8C-AAEE-866C0890A461}"/>
              </a:ext>
            </a:extLst>
          </p:cNvPr>
          <p:cNvSpPr txBox="1">
            <a:spLocks noChangeArrowheads="1"/>
          </p:cNvSpPr>
          <p:nvPr/>
        </p:nvSpPr>
        <p:spPr bwMode="auto">
          <a:xfrm>
            <a:off x="2147900" y="3230258"/>
            <a:ext cx="4848200" cy="39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a:buFontTx/>
              <a:buNone/>
            </a:pPr>
            <a:endParaRPr lang="de-DE" altLang="de-DE" kern="0" dirty="0">
              <a:latin typeface="Sportiv" panose="020B0500000000000000" pitchFamily="34" charset="0"/>
            </a:endParaRPr>
          </a:p>
        </p:txBody>
      </p:sp>
      <p:sp>
        <p:nvSpPr>
          <p:cNvPr id="9" name="Rectangle 7">
            <a:extLst>
              <a:ext uri="{FF2B5EF4-FFF2-40B4-BE49-F238E27FC236}">
                <a16:creationId xmlns:a16="http://schemas.microsoft.com/office/drawing/2014/main" id="{6C68D166-4BC7-48CD-A2E5-0E7DC9192A5C}"/>
              </a:ext>
            </a:extLst>
          </p:cNvPr>
          <p:cNvSpPr txBox="1">
            <a:spLocks noChangeArrowheads="1"/>
          </p:cNvSpPr>
          <p:nvPr/>
        </p:nvSpPr>
        <p:spPr bwMode="auto">
          <a:xfrm>
            <a:off x="467544" y="2780928"/>
            <a:ext cx="7772400" cy="372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a:lstStyle>
          <a:p>
            <a:pPr algn="l"/>
            <a:r>
              <a:rPr lang="de-DE" sz="1800" dirty="0" smtClean="0"/>
              <a:t>Der Kontakt mit Brillenmann GmbH </a:t>
            </a:r>
            <a:r>
              <a:rPr lang="de-DE" sz="1800" dirty="0" smtClean="0"/>
              <a:t>( in </a:t>
            </a:r>
            <a:r>
              <a:rPr lang="de-DE" sz="1800" dirty="0" err="1" smtClean="0"/>
              <a:t>Renningen</a:t>
            </a:r>
            <a:r>
              <a:rPr lang="de-DE" sz="1800" dirty="0" smtClean="0"/>
              <a:t>, in der Nähe von Stuttgart) wurde </a:t>
            </a:r>
            <a:r>
              <a:rPr lang="de-DE" sz="1800" dirty="0" smtClean="0"/>
              <a:t>durch EDA hergestellt. Brillenmann GmbH  stellt </a:t>
            </a:r>
            <a:r>
              <a:rPr lang="de-DE" sz="1800" dirty="0" smtClean="0"/>
              <a:t>INEA e.V.</a:t>
            </a:r>
            <a:r>
              <a:rPr lang="de-DE" sz="1800" dirty="0" smtClean="0"/>
              <a:t> </a:t>
            </a:r>
            <a:r>
              <a:rPr lang="de-DE" sz="1800" dirty="0" smtClean="0"/>
              <a:t>Brillenfassungen </a:t>
            </a:r>
            <a:r>
              <a:rPr lang="de-DE" sz="1800" dirty="0" smtClean="0"/>
              <a:t>und Sonnenbrillen zur </a:t>
            </a:r>
            <a:r>
              <a:rPr lang="de-DE" sz="1800" dirty="0" smtClean="0"/>
              <a:t>Verfügung. Diese </a:t>
            </a:r>
            <a:r>
              <a:rPr lang="de-DE" sz="1800" dirty="0" smtClean="0"/>
              <a:t>Fassungen und Sonnenbrillen </a:t>
            </a:r>
            <a:r>
              <a:rPr lang="de-DE" sz="1800" dirty="0" smtClean="0"/>
              <a:t>können preiswert in Kamerun in </a:t>
            </a:r>
            <a:r>
              <a:rPr lang="de-DE" sz="1800" dirty="0" smtClean="0"/>
              <a:t>dem</a:t>
            </a:r>
            <a:r>
              <a:rPr lang="de-DE" sz="1800" dirty="0" smtClean="0"/>
              <a:t> </a:t>
            </a:r>
            <a:r>
              <a:rPr lang="de-DE" sz="1800" dirty="0" smtClean="0"/>
              <a:t>Lager </a:t>
            </a:r>
            <a:r>
              <a:rPr lang="de-DE" sz="1800" dirty="0" smtClean="0"/>
              <a:t>von INEA e.V. verkauft werden.</a:t>
            </a:r>
          </a:p>
          <a:p>
            <a:pPr algn="l"/>
            <a:r>
              <a:rPr lang="de-DE" sz="1800" dirty="0" smtClean="0"/>
              <a:t>Ziel ist hier, bezahlbare Brillen an die Bevölkerung zur Verfügung zu stellen und die Aktivitäten von INEA e.V. voran zu bringen.</a:t>
            </a:r>
            <a:r>
              <a:rPr lang="de-DE" sz="1800" dirty="0" smtClean="0"/>
              <a:t> </a:t>
            </a:r>
            <a:endParaRPr lang="de-DE" altLang="de-DE" sz="1800" b="1" kern="0" dirty="0">
              <a:solidFill>
                <a:schemeClr val="tx1"/>
              </a:solidFill>
              <a:latin typeface="Sportiv" panose="020B0500000000000000" pitchFamily="34" charset="0"/>
            </a:endParaRPr>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3" name="Grafik 2"/>
          <p:cNvPicPr>
            <a:picLocks noChangeAspect="1"/>
          </p:cNvPicPr>
          <p:nvPr/>
        </p:nvPicPr>
        <p:blipFill>
          <a:blip r:embed="rId3"/>
          <a:stretch>
            <a:fillRect/>
          </a:stretch>
        </p:blipFill>
        <p:spPr>
          <a:xfrm>
            <a:off x="1187624" y="2767893"/>
            <a:ext cx="6336704" cy="852889"/>
          </a:xfrm>
          <a:prstGeom prst="rect">
            <a:avLst/>
          </a:prstGeom>
        </p:spPr>
      </p:pic>
    </p:spTree>
    <p:extLst>
      <p:ext uri="{BB962C8B-B14F-4D97-AF65-F5344CB8AC3E}">
        <p14:creationId xmlns:p14="http://schemas.microsoft.com/office/powerpoint/2010/main" val="2747689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385665"/>
            <a:ext cx="7772400" cy="891207"/>
          </a:xfrm>
        </p:spPr>
        <p:txBody>
          <a:bodyPr/>
          <a:lstStyle/>
          <a:p>
            <a:r>
              <a:rPr lang="de-DE" altLang="de-DE" sz="4000" b="1" dirty="0" smtClean="0">
                <a:solidFill>
                  <a:srgbClr val="C00000"/>
                </a:solidFill>
                <a:latin typeface="Sportiv" panose="020B0500000000000000" pitchFamily="34" charset="0"/>
              </a:rPr>
              <a:t>Kooperation Brillenmann</a:t>
            </a:r>
            <a:endParaRPr lang="de-DE" altLang="de-DE" sz="4000" b="1" dirty="0">
              <a:solidFill>
                <a:srgbClr val="C00000"/>
              </a:solidFill>
              <a:latin typeface="Sportiv" panose="020B0500000000000000" pitchFamily="34" charset="0"/>
            </a:endParaRPr>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4" name="Grafik 3"/>
          <p:cNvPicPr>
            <a:picLocks noChangeAspect="1"/>
          </p:cNvPicPr>
          <p:nvPr/>
        </p:nvPicPr>
        <p:blipFill>
          <a:blip r:embed="rId3"/>
          <a:stretch>
            <a:fillRect/>
          </a:stretch>
        </p:blipFill>
        <p:spPr>
          <a:xfrm>
            <a:off x="1547664" y="2564904"/>
            <a:ext cx="3168352" cy="3486150"/>
          </a:xfrm>
          <a:prstGeom prst="rect">
            <a:avLst/>
          </a:prstGeom>
        </p:spPr>
      </p:pic>
      <p:pic>
        <p:nvPicPr>
          <p:cNvPr id="5" name="Grafik 4"/>
          <p:cNvPicPr>
            <a:picLocks noChangeAspect="1"/>
          </p:cNvPicPr>
          <p:nvPr/>
        </p:nvPicPr>
        <p:blipFill>
          <a:blip r:embed="rId4"/>
          <a:stretch>
            <a:fillRect/>
          </a:stretch>
        </p:blipFill>
        <p:spPr>
          <a:xfrm>
            <a:off x="4644008" y="2564905"/>
            <a:ext cx="2952328" cy="3486150"/>
          </a:xfrm>
          <a:prstGeom prst="rect">
            <a:avLst/>
          </a:prstGeom>
        </p:spPr>
      </p:pic>
    </p:spTree>
    <p:extLst>
      <p:ext uri="{BB962C8B-B14F-4D97-AF65-F5344CB8AC3E}">
        <p14:creationId xmlns:p14="http://schemas.microsoft.com/office/powerpoint/2010/main" val="1637246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403648"/>
            <a:ext cx="7772400" cy="653431"/>
          </a:xfrm>
        </p:spPr>
        <p:txBody>
          <a:bodyPr/>
          <a:lstStyle/>
          <a:p>
            <a:r>
              <a:rPr lang="de-DE" altLang="de-DE" sz="4000" b="1" dirty="0" smtClean="0">
                <a:solidFill>
                  <a:srgbClr val="C00000"/>
                </a:solidFill>
                <a:latin typeface="Sportiv" panose="020B0500000000000000" pitchFamily="34" charset="0"/>
              </a:rPr>
              <a:t>Kooperation mit Bon </a:t>
            </a:r>
            <a:r>
              <a:rPr lang="de-DE" altLang="de-DE" sz="4000" b="1" dirty="0" err="1" smtClean="0">
                <a:solidFill>
                  <a:srgbClr val="C00000"/>
                </a:solidFill>
                <a:latin typeface="Sportiv" panose="020B0500000000000000" pitchFamily="34" charset="0"/>
              </a:rPr>
              <a:t>Secour</a:t>
            </a:r>
            <a:r>
              <a:rPr lang="de-DE" altLang="de-DE" sz="4000" b="1" dirty="0" err="1" smtClean="0">
                <a:solidFill>
                  <a:srgbClr val="C00000"/>
                </a:solidFill>
                <a:latin typeface="Sportiv" panose="020B0500000000000000" pitchFamily="34" charset="0"/>
              </a:rPr>
              <a:t>s</a:t>
            </a:r>
            <a:r>
              <a:rPr lang="de-DE" altLang="de-DE" sz="4000" b="1" dirty="0" smtClean="0">
                <a:solidFill>
                  <a:srgbClr val="C00000"/>
                </a:solidFill>
                <a:latin typeface="Sportiv" panose="020B0500000000000000" pitchFamily="34" charset="0"/>
              </a:rPr>
              <a:t> e.V.</a:t>
            </a:r>
            <a:endParaRPr lang="de-DE" altLang="de-DE" sz="4000" b="1" dirty="0">
              <a:solidFill>
                <a:srgbClr val="C00000"/>
              </a:solidFill>
              <a:latin typeface="Sportiv" panose="020B0500000000000000" pitchFamily="34" charset="0"/>
            </a:endParaRPr>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
        <p:nvSpPr>
          <p:cNvPr id="9" name="Rectangle 8">
            <a:extLst>
              <a:ext uri="{FF2B5EF4-FFF2-40B4-BE49-F238E27FC236}">
                <a16:creationId xmlns:a16="http://schemas.microsoft.com/office/drawing/2014/main" id="{B435C349-B626-4AB8-A971-222FD7B235B6}"/>
              </a:ext>
            </a:extLst>
          </p:cNvPr>
          <p:cNvSpPr>
            <a:spLocks noGrp="1" noChangeArrowheads="1"/>
          </p:cNvSpPr>
          <p:nvPr>
            <p:ph type="subTitle" idx="1"/>
          </p:nvPr>
        </p:nvSpPr>
        <p:spPr>
          <a:xfrm>
            <a:off x="685800" y="2254611"/>
            <a:ext cx="8098160" cy="4342741"/>
          </a:xfrm>
        </p:spPr>
        <p:txBody>
          <a:bodyPr/>
          <a:lstStyle/>
          <a:p>
            <a:pPr algn="l"/>
            <a:r>
              <a:rPr lang="de-DE" sz="2800" dirty="0" smtClean="0"/>
              <a:t>Bon </a:t>
            </a:r>
            <a:r>
              <a:rPr lang="de-DE" sz="2800" dirty="0" err="1" smtClean="0"/>
              <a:t>Secours</a:t>
            </a:r>
            <a:r>
              <a:rPr lang="de-DE" sz="2800" dirty="0"/>
              <a:t> ist ein gemeinnütziger </a:t>
            </a:r>
            <a:r>
              <a:rPr lang="de-DE" sz="2800" dirty="0" smtClean="0"/>
              <a:t>Verein </a:t>
            </a:r>
            <a:r>
              <a:rPr lang="de-DE" sz="2800" dirty="0"/>
              <a:t>mit Sitz in </a:t>
            </a:r>
            <a:r>
              <a:rPr lang="de-DE" sz="2800" dirty="0" smtClean="0"/>
              <a:t>Meckenheim, NRW. Der Verein trägt dazu bei, die </a:t>
            </a:r>
            <a:r>
              <a:rPr lang="de-DE" sz="2800" dirty="0"/>
              <a:t>gesundheitlichen Situation der Menschen </a:t>
            </a:r>
            <a:r>
              <a:rPr lang="de-DE" sz="2800" dirty="0" smtClean="0"/>
              <a:t>in Kamerun zur verbessern, durch:</a:t>
            </a:r>
          </a:p>
          <a:p>
            <a:pPr marL="457200" indent="-457200" algn="l">
              <a:buFont typeface="Arial" panose="020B0604020202020204" pitchFamily="34" charset="0"/>
              <a:buChar char="•"/>
            </a:pPr>
            <a:r>
              <a:rPr lang="de-DE" sz="2800" dirty="0" smtClean="0"/>
              <a:t>Sachspenden, gesundheitliche </a:t>
            </a:r>
            <a:r>
              <a:rPr lang="de-DE" sz="2800" dirty="0"/>
              <a:t>Projekte für die Menschen </a:t>
            </a:r>
            <a:endParaRPr lang="de-DE" sz="2800" dirty="0" smtClean="0"/>
          </a:p>
          <a:p>
            <a:pPr marL="457200" indent="-457200" algn="l">
              <a:buFont typeface="Arial" panose="020B0604020202020204" pitchFamily="34" charset="0"/>
              <a:buChar char="•"/>
            </a:pPr>
            <a:r>
              <a:rPr lang="de-DE" sz="2800" dirty="0" smtClean="0"/>
              <a:t>Medizinische Ausbildung</a:t>
            </a:r>
          </a:p>
          <a:p>
            <a:pPr algn="l"/>
            <a:r>
              <a:rPr lang="de-DE" sz="2800" dirty="0"/>
              <a:t>Wir kooperieren </a:t>
            </a:r>
            <a:r>
              <a:rPr lang="de-DE" sz="2800" dirty="0" smtClean="0"/>
              <a:t>mit Bon </a:t>
            </a:r>
            <a:r>
              <a:rPr lang="de-DE" sz="2800" dirty="0" err="1" smtClean="0"/>
              <a:t>Secours</a:t>
            </a:r>
            <a:r>
              <a:rPr lang="de-DE" sz="2800" dirty="0"/>
              <a:t> </a:t>
            </a:r>
            <a:r>
              <a:rPr lang="de-DE" sz="2800" dirty="0" smtClean="0"/>
              <a:t>und verfolgen ähnliche Ziele</a:t>
            </a:r>
            <a:r>
              <a:rPr lang="de-DE" dirty="0" smtClean="0"/>
              <a:t>.</a:t>
            </a:r>
            <a:endParaRPr lang="de-DE" dirty="0" smtClean="0"/>
          </a:p>
        </p:txBody>
      </p:sp>
    </p:spTree>
    <p:extLst>
      <p:ext uri="{BB962C8B-B14F-4D97-AF65-F5344CB8AC3E}">
        <p14:creationId xmlns:p14="http://schemas.microsoft.com/office/powerpoint/2010/main" val="970789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403648"/>
            <a:ext cx="7772400" cy="643139"/>
          </a:xfrm>
        </p:spPr>
        <p:txBody>
          <a:bodyPr/>
          <a:lstStyle/>
          <a:p>
            <a:r>
              <a:rPr lang="de-DE" altLang="de-DE" sz="4000" b="1" dirty="0" smtClean="0">
                <a:solidFill>
                  <a:srgbClr val="C00000"/>
                </a:solidFill>
                <a:latin typeface="Sportiv" panose="020B0500000000000000" pitchFamily="34" charset="0"/>
              </a:rPr>
              <a:t>Kooperation mit Bon </a:t>
            </a:r>
            <a:r>
              <a:rPr lang="de-DE" altLang="de-DE" sz="4000" b="1" dirty="0" err="1" smtClean="0">
                <a:solidFill>
                  <a:srgbClr val="C00000"/>
                </a:solidFill>
                <a:latin typeface="Sportiv" panose="020B0500000000000000" pitchFamily="34" charset="0"/>
              </a:rPr>
              <a:t>Secour</a:t>
            </a:r>
            <a:r>
              <a:rPr lang="de-DE" altLang="de-DE" sz="4000" b="1" dirty="0" err="1" smtClean="0">
                <a:solidFill>
                  <a:srgbClr val="C00000"/>
                </a:solidFill>
                <a:latin typeface="Sportiv" panose="020B0500000000000000" pitchFamily="34" charset="0"/>
              </a:rPr>
              <a:t>s</a:t>
            </a:r>
            <a:r>
              <a:rPr lang="de-DE" altLang="de-DE" sz="4000" b="1" dirty="0" smtClean="0">
                <a:solidFill>
                  <a:srgbClr val="C00000"/>
                </a:solidFill>
                <a:latin typeface="Sportiv" panose="020B0500000000000000" pitchFamily="34" charset="0"/>
              </a:rPr>
              <a:t> e.V.</a:t>
            </a:r>
            <a:endParaRPr lang="de-DE" altLang="de-DE" sz="4000" b="1" dirty="0">
              <a:solidFill>
                <a:srgbClr val="C00000"/>
              </a:solidFill>
              <a:latin typeface="Sportiv" panose="020B0500000000000000" pitchFamily="34" charset="0"/>
            </a:endParaRPr>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4" name="Grafik 3"/>
          <p:cNvPicPr>
            <a:picLocks noChangeAspect="1"/>
          </p:cNvPicPr>
          <p:nvPr/>
        </p:nvPicPr>
        <p:blipFill>
          <a:blip r:embed="rId3"/>
          <a:stretch>
            <a:fillRect/>
          </a:stretch>
        </p:blipFill>
        <p:spPr>
          <a:xfrm>
            <a:off x="701711" y="2244319"/>
            <a:ext cx="3870289" cy="3367653"/>
          </a:xfrm>
          <a:prstGeom prst="rect">
            <a:avLst/>
          </a:prstGeom>
        </p:spPr>
      </p:pic>
      <p:pic>
        <p:nvPicPr>
          <p:cNvPr id="5" name="Grafik 4"/>
          <p:cNvPicPr>
            <a:picLocks noChangeAspect="1"/>
          </p:cNvPicPr>
          <p:nvPr/>
        </p:nvPicPr>
        <p:blipFill>
          <a:blip r:embed="rId4"/>
          <a:stretch>
            <a:fillRect/>
          </a:stretch>
        </p:blipFill>
        <p:spPr>
          <a:xfrm>
            <a:off x="4499993" y="2244320"/>
            <a:ext cx="4536504" cy="3367652"/>
          </a:xfrm>
          <a:prstGeom prst="rect">
            <a:avLst/>
          </a:prstGeom>
        </p:spPr>
      </p:pic>
    </p:spTree>
    <p:extLst>
      <p:ext uri="{BB962C8B-B14F-4D97-AF65-F5344CB8AC3E}">
        <p14:creationId xmlns:p14="http://schemas.microsoft.com/office/powerpoint/2010/main" val="779815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403648"/>
            <a:ext cx="7990656" cy="742715"/>
          </a:xfrm>
        </p:spPr>
        <p:txBody>
          <a:bodyPr/>
          <a:lstStyle/>
          <a:p>
            <a:r>
              <a:rPr lang="de-DE" altLang="de-DE" sz="4000" b="1" dirty="0" smtClean="0">
                <a:solidFill>
                  <a:srgbClr val="C00000"/>
                </a:solidFill>
                <a:latin typeface="Sportiv" panose="020B0500000000000000" pitchFamily="34" charset="0"/>
              </a:rPr>
              <a:t>Kooperation mit </a:t>
            </a:r>
            <a:r>
              <a:rPr lang="de-DE" altLang="de-DE" sz="4000" b="1" dirty="0" smtClean="0">
                <a:solidFill>
                  <a:srgbClr val="C00000"/>
                </a:solidFill>
                <a:latin typeface="Sportiv" panose="020B0500000000000000" pitchFamily="34" charset="0"/>
              </a:rPr>
              <a:t>Spedition </a:t>
            </a:r>
            <a:r>
              <a:rPr lang="de-DE" altLang="de-DE" sz="4000" b="1" dirty="0" err="1" smtClean="0">
                <a:solidFill>
                  <a:srgbClr val="C00000"/>
                </a:solidFill>
                <a:latin typeface="Sportiv" panose="020B0500000000000000" pitchFamily="34" charset="0"/>
              </a:rPr>
              <a:t>Peiffer</a:t>
            </a:r>
            <a:r>
              <a:rPr lang="de-DE" altLang="de-DE" sz="4000" b="1" dirty="0" smtClean="0">
                <a:solidFill>
                  <a:srgbClr val="C00000"/>
                </a:solidFill>
                <a:latin typeface="Sportiv" panose="020B0500000000000000" pitchFamily="34" charset="0"/>
              </a:rPr>
              <a:t> </a:t>
            </a:r>
            <a:endParaRPr lang="de-DE" altLang="de-DE" sz="4000" b="1" dirty="0">
              <a:solidFill>
                <a:srgbClr val="C00000"/>
              </a:solidFill>
              <a:latin typeface="Sportiv" panose="020B0500000000000000" pitchFamily="34" charset="0"/>
            </a:endParaRPr>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
        <p:nvSpPr>
          <p:cNvPr id="9" name="Rectangle 8">
            <a:extLst>
              <a:ext uri="{FF2B5EF4-FFF2-40B4-BE49-F238E27FC236}">
                <a16:creationId xmlns:a16="http://schemas.microsoft.com/office/drawing/2014/main" id="{B435C349-B626-4AB8-A971-222FD7B235B6}"/>
              </a:ext>
            </a:extLst>
          </p:cNvPr>
          <p:cNvSpPr>
            <a:spLocks noGrp="1" noChangeArrowheads="1"/>
          </p:cNvSpPr>
          <p:nvPr>
            <p:ph type="subTitle" idx="1"/>
          </p:nvPr>
        </p:nvSpPr>
        <p:spPr>
          <a:xfrm>
            <a:off x="685800" y="2254611"/>
            <a:ext cx="8098160" cy="3910693"/>
          </a:xfrm>
        </p:spPr>
        <p:txBody>
          <a:bodyPr/>
          <a:lstStyle/>
          <a:p>
            <a:pPr algn="l"/>
            <a:r>
              <a:rPr lang="de-DE" dirty="0" smtClean="0"/>
              <a:t>Durch Spedition </a:t>
            </a:r>
            <a:r>
              <a:rPr lang="de-DE" dirty="0" err="1" smtClean="0"/>
              <a:t>Peiffer</a:t>
            </a:r>
            <a:r>
              <a:rPr lang="de-DE" dirty="0" smtClean="0"/>
              <a:t> GmbH (</a:t>
            </a:r>
            <a:r>
              <a:rPr lang="de-DE" dirty="0" err="1" smtClean="0"/>
              <a:t>Freisen</a:t>
            </a:r>
            <a:r>
              <a:rPr lang="de-DE" dirty="0" smtClean="0"/>
              <a:t>) suchen wir eine Möglichkeit unter anderen, unsere Sachspende nach Kamerun preiswert zu schicken.</a:t>
            </a:r>
          </a:p>
          <a:p>
            <a:pPr algn="l"/>
            <a:r>
              <a:rPr lang="de-DE" dirty="0" smtClean="0"/>
              <a:t>Wir sind noch am Anfang unserer Kooperation.</a:t>
            </a:r>
          </a:p>
        </p:txBody>
      </p:sp>
    </p:spTree>
    <p:extLst>
      <p:ext uri="{BB962C8B-B14F-4D97-AF65-F5344CB8AC3E}">
        <p14:creationId xmlns:p14="http://schemas.microsoft.com/office/powerpoint/2010/main" val="2097625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403648"/>
            <a:ext cx="7990656" cy="742715"/>
          </a:xfrm>
        </p:spPr>
        <p:txBody>
          <a:bodyPr/>
          <a:lstStyle/>
          <a:p>
            <a:r>
              <a:rPr lang="de-DE" altLang="de-DE" sz="4000" b="1" dirty="0" smtClean="0">
                <a:solidFill>
                  <a:srgbClr val="FF0000"/>
                </a:solidFill>
                <a:latin typeface="Sportiv" panose="020B0500000000000000" pitchFamily="34" charset="0"/>
              </a:rPr>
              <a:t>Geldgeber</a:t>
            </a:r>
            <a:endParaRPr lang="de-DE" altLang="de-DE" sz="4000" b="1" dirty="0">
              <a:solidFill>
                <a:srgbClr val="FF0000"/>
              </a:solidFill>
              <a:latin typeface="Sportiv" panose="020B0500000000000000" pitchFamily="34" charset="0"/>
            </a:endParaRPr>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
        <p:nvSpPr>
          <p:cNvPr id="9" name="Rectangle 8">
            <a:extLst>
              <a:ext uri="{FF2B5EF4-FFF2-40B4-BE49-F238E27FC236}">
                <a16:creationId xmlns:a16="http://schemas.microsoft.com/office/drawing/2014/main" id="{B435C349-B626-4AB8-A971-222FD7B235B6}"/>
              </a:ext>
            </a:extLst>
          </p:cNvPr>
          <p:cNvSpPr>
            <a:spLocks noGrp="1" noChangeArrowheads="1"/>
          </p:cNvSpPr>
          <p:nvPr>
            <p:ph type="subTitle" idx="1"/>
          </p:nvPr>
        </p:nvSpPr>
        <p:spPr>
          <a:xfrm>
            <a:off x="685800" y="2254611"/>
            <a:ext cx="8098160" cy="4342741"/>
          </a:xfrm>
        </p:spPr>
        <p:txBody>
          <a:bodyPr/>
          <a:lstStyle/>
          <a:p>
            <a:pPr algn="l"/>
            <a:endParaRPr lang="de-DE" dirty="0" smtClean="0">
              <a:solidFill>
                <a:srgbClr val="FF0000"/>
              </a:solidFill>
            </a:endParaRPr>
          </a:p>
          <a:p>
            <a:pPr algn="l"/>
            <a:endParaRPr lang="de-DE" dirty="0">
              <a:solidFill>
                <a:srgbClr val="FF0000"/>
              </a:solidFill>
            </a:endParaRPr>
          </a:p>
          <a:p>
            <a:pPr algn="l"/>
            <a:endParaRPr lang="de-DE" dirty="0" smtClean="0">
              <a:solidFill>
                <a:srgbClr val="FF0000"/>
              </a:solidFill>
            </a:endParaRPr>
          </a:p>
          <a:p>
            <a:pPr algn="l"/>
            <a:r>
              <a:rPr lang="de-DE" dirty="0" smtClean="0"/>
              <a:t>Mit der Unterstützung vom Rotarier </a:t>
            </a:r>
            <a:r>
              <a:rPr lang="de-DE" dirty="0"/>
              <a:t>Jörg </a:t>
            </a:r>
            <a:r>
              <a:rPr lang="de-DE" dirty="0" err="1" smtClean="0"/>
              <a:t>Ertle</a:t>
            </a:r>
            <a:r>
              <a:rPr lang="de-DE" dirty="0"/>
              <a:t> </a:t>
            </a:r>
            <a:r>
              <a:rPr lang="de-DE" dirty="0" smtClean="0"/>
              <a:t>und unserem Partner </a:t>
            </a:r>
            <a:r>
              <a:rPr lang="de-DE" dirty="0" err="1" smtClean="0"/>
              <a:t>Gudd</a:t>
            </a:r>
            <a:r>
              <a:rPr lang="de-DE" dirty="0" smtClean="0"/>
              <a:t>-Zweck-</a:t>
            </a:r>
            <a:r>
              <a:rPr lang="de-DE" dirty="0" smtClean="0">
                <a:solidFill>
                  <a:srgbClr val="C00000"/>
                </a:solidFill>
              </a:rPr>
              <a:t>Ideen</a:t>
            </a:r>
            <a:r>
              <a:rPr lang="de-DE" dirty="0" smtClean="0"/>
              <a:t> UG, haben wir eine Spende in der Höhe von </a:t>
            </a:r>
            <a:r>
              <a:rPr lang="de-DE" dirty="0" smtClean="0">
                <a:solidFill>
                  <a:srgbClr val="FF0000"/>
                </a:solidFill>
              </a:rPr>
              <a:t>10.000 € </a:t>
            </a:r>
            <a:r>
              <a:rPr lang="de-DE" dirty="0" smtClean="0"/>
              <a:t>vom </a:t>
            </a:r>
            <a:r>
              <a:rPr lang="de-DE" dirty="0"/>
              <a:t>RC St. </a:t>
            </a:r>
            <a:r>
              <a:rPr lang="de-DE" dirty="0" smtClean="0"/>
              <a:t>Ingbert Ende 2022 bekommen.</a:t>
            </a:r>
            <a:endParaRPr lang="de-DE" dirty="0"/>
          </a:p>
          <a:p>
            <a:pPr algn="l"/>
            <a:endParaRPr lang="de-DE" dirty="0"/>
          </a:p>
        </p:txBody>
      </p:sp>
      <p:pic>
        <p:nvPicPr>
          <p:cNvPr id="3" name="Grafik 2"/>
          <p:cNvPicPr>
            <a:picLocks noChangeAspect="1"/>
          </p:cNvPicPr>
          <p:nvPr/>
        </p:nvPicPr>
        <p:blipFill>
          <a:blip r:embed="rId3"/>
          <a:stretch>
            <a:fillRect/>
          </a:stretch>
        </p:blipFill>
        <p:spPr>
          <a:xfrm>
            <a:off x="2005012" y="2254611"/>
            <a:ext cx="5133975" cy="1894469"/>
          </a:xfrm>
          <a:prstGeom prst="rect">
            <a:avLst/>
          </a:prstGeom>
        </p:spPr>
      </p:pic>
    </p:spTree>
    <p:extLst>
      <p:ext uri="{BB962C8B-B14F-4D97-AF65-F5344CB8AC3E}">
        <p14:creationId xmlns:p14="http://schemas.microsoft.com/office/powerpoint/2010/main" val="3660377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
        <p:nvSpPr>
          <p:cNvPr id="9" name="Rectangle 8">
            <a:extLst>
              <a:ext uri="{FF2B5EF4-FFF2-40B4-BE49-F238E27FC236}">
                <a16:creationId xmlns:a16="http://schemas.microsoft.com/office/drawing/2014/main" id="{B435C349-B626-4AB8-A971-222FD7B235B6}"/>
              </a:ext>
            </a:extLst>
          </p:cNvPr>
          <p:cNvSpPr>
            <a:spLocks noGrp="1" noChangeArrowheads="1"/>
          </p:cNvSpPr>
          <p:nvPr>
            <p:ph type="subTitle" idx="1"/>
          </p:nvPr>
        </p:nvSpPr>
        <p:spPr>
          <a:xfrm>
            <a:off x="801055" y="3105573"/>
            <a:ext cx="8098160" cy="3491777"/>
          </a:xfrm>
        </p:spPr>
        <p:txBody>
          <a:bodyPr/>
          <a:lstStyle/>
          <a:p>
            <a:pPr algn="l"/>
            <a:endParaRPr lang="de-DE" dirty="0"/>
          </a:p>
        </p:txBody>
      </p:sp>
      <p:pic>
        <p:nvPicPr>
          <p:cNvPr id="12" name="Grafik 11"/>
          <p:cNvPicPr>
            <a:picLocks noChangeAspect="1"/>
          </p:cNvPicPr>
          <p:nvPr/>
        </p:nvPicPr>
        <p:blipFill>
          <a:blip r:embed="rId3"/>
          <a:stretch>
            <a:fillRect/>
          </a:stretch>
        </p:blipFill>
        <p:spPr>
          <a:xfrm>
            <a:off x="899592" y="1524196"/>
            <a:ext cx="6120680" cy="1383847"/>
          </a:xfrm>
          <a:prstGeom prst="rect">
            <a:avLst/>
          </a:prstGeom>
        </p:spPr>
      </p:pic>
      <p:pic>
        <p:nvPicPr>
          <p:cNvPr id="4" name="Grafik 3"/>
          <p:cNvPicPr>
            <a:picLocks noChangeAspect="1"/>
          </p:cNvPicPr>
          <p:nvPr/>
        </p:nvPicPr>
        <p:blipFill>
          <a:blip r:embed="rId4"/>
          <a:stretch>
            <a:fillRect/>
          </a:stretch>
        </p:blipFill>
        <p:spPr>
          <a:xfrm>
            <a:off x="742061" y="3016293"/>
            <a:ext cx="8157154" cy="3689307"/>
          </a:xfrm>
          <a:prstGeom prst="rect">
            <a:avLst/>
          </a:prstGeom>
        </p:spPr>
      </p:pic>
    </p:spTree>
    <p:extLst>
      <p:ext uri="{BB962C8B-B14F-4D97-AF65-F5344CB8AC3E}">
        <p14:creationId xmlns:p14="http://schemas.microsoft.com/office/powerpoint/2010/main" val="3875038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12" name="Grafik 11"/>
          <p:cNvPicPr>
            <a:picLocks noChangeAspect="1"/>
          </p:cNvPicPr>
          <p:nvPr/>
        </p:nvPicPr>
        <p:blipFill>
          <a:blip r:embed="rId3"/>
          <a:stretch>
            <a:fillRect/>
          </a:stretch>
        </p:blipFill>
        <p:spPr>
          <a:xfrm>
            <a:off x="899592" y="1524196"/>
            <a:ext cx="6120680" cy="1383847"/>
          </a:xfrm>
          <a:prstGeom prst="rect">
            <a:avLst/>
          </a:prstGeom>
        </p:spPr>
      </p:pic>
      <p:pic>
        <p:nvPicPr>
          <p:cNvPr id="3" name="Grafik 2"/>
          <p:cNvPicPr>
            <a:picLocks noChangeAspect="1"/>
          </p:cNvPicPr>
          <p:nvPr/>
        </p:nvPicPr>
        <p:blipFill>
          <a:blip r:embed="rId4"/>
          <a:stretch>
            <a:fillRect/>
          </a:stretch>
        </p:blipFill>
        <p:spPr>
          <a:xfrm>
            <a:off x="467544" y="2908043"/>
            <a:ext cx="2664296" cy="3096344"/>
          </a:xfrm>
          <a:prstGeom prst="rect">
            <a:avLst/>
          </a:prstGeom>
        </p:spPr>
      </p:pic>
      <p:pic>
        <p:nvPicPr>
          <p:cNvPr id="5" name="Grafik 4"/>
          <p:cNvPicPr>
            <a:picLocks noChangeAspect="1"/>
          </p:cNvPicPr>
          <p:nvPr/>
        </p:nvPicPr>
        <p:blipFill>
          <a:blip r:embed="rId5"/>
          <a:stretch>
            <a:fillRect/>
          </a:stretch>
        </p:blipFill>
        <p:spPr>
          <a:xfrm>
            <a:off x="3131840" y="2908044"/>
            <a:ext cx="3240360" cy="3096344"/>
          </a:xfrm>
          <a:prstGeom prst="rect">
            <a:avLst/>
          </a:prstGeom>
        </p:spPr>
      </p:pic>
      <p:pic>
        <p:nvPicPr>
          <p:cNvPr id="6" name="Grafik 5"/>
          <p:cNvPicPr>
            <a:picLocks noChangeAspect="1"/>
          </p:cNvPicPr>
          <p:nvPr/>
        </p:nvPicPr>
        <p:blipFill>
          <a:blip r:embed="rId6"/>
          <a:stretch>
            <a:fillRect/>
          </a:stretch>
        </p:blipFill>
        <p:spPr>
          <a:xfrm>
            <a:off x="6228183" y="2908042"/>
            <a:ext cx="2808313" cy="3096345"/>
          </a:xfrm>
          <a:prstGeom prst="rect">
            <a:avLst/>
          </a:prstGeom>
        </p:spPr>
      </p:pic>
    </p:spTree>
    <p:extLst>
      <p:ext uri="{BB962C8B-B14F-4D97-AF65-F5344CB8AC3E}">
        <p14:creationId xmlns:p14="http://schemas.microsoft.com/office/powerpoint/2010/main" val="2207042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12" name="Grafik 11"/>
          <p:cNvPicPr>
            <a:picLocks noChangeAspect="1"/>
          </p:cNvPicPr>
          <p:nvPr/>
        </p:nvPicPr>
        <p:blipFill>
          <a:blip r:embed="rId3"/>
          <a:stretch>
            <a:fillRect/>
          </a:stretch>
        </p:blipFill>
        <p:spPr>
          <a:xfrm>
            <a:off x="827584" y="1524196"/>
            <a:ext cx="6120680" cy="1383847"/>
          </a:xfrm>
          <a:prstGeom prst="rect">
            <a:avLst/>
          </a:prstGeom>
        </p:spPr>
      </p:pic>
      <p:pic>
        <p:nvPicPr>
          <p:cNvPr id="4" name="Grafik 3"/>
          <p:cNvPicPr>
            <a:picLocks noChangeAspect="1"/>
          </p:cNvPicPr>
          <p:nvPr/>
        </p:nvPicPr>
        <p:blipFill>
          <a:blip r:embed="rId4"/>
          <a:stretch>
            <a:fillRect/>
          </a:stretch>
        </p:blipFill>
        <p:spPr>
          <a:xfrm>
            <a:off x="539552" y="2908043"/>
            <a:ext cx="4283968" cy="2753205"/>
          </a:xfrm>
          <a:prstGeom prst="rect">
            <a:avLst/>
          </a:prstGeom>
        </p:spPr>
      </p:pic>
      <p:pic>
        <p:nvPicPr>
          <p:cNvPr id="5" name="Grafik 4"/>
          <p:cNvPicPr>
            <a:picLocks noChangeAspect="1"/>
          </p:cNvPicPr>
          <p:nvPr/>
        </p:nvPicPr>
        <p:blipFill>
          <a:blip r:embed="rId5"/>
          <a:stretch>
            <a:fillRect/>
          </a:stretch>
        </p:blipFill>
        <p:spPr>
          <a:xfrm>
            <a:off x="4823520" y="2908042"/>
            <a:ext cx="3960440" cy="2753205"/>
          </a:xfrm>
          <a:prstGeom prst="rect">
            <a:avLst/>
          </a:prstGeom>
        </p:spPr>
      </p:pic>
    </p:spTree>
    <p:extLst>
      <p:ext uri="{BB962C8B-B14F-4D97-AF65-F5344CB8AC3E}">
        <p14:creationId xmlns:p14="http://schemas.microsoft.com/office/powerpoint/2010/main" val="927700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12" name="Grafik 11"/>
          <p:cNvPicPr>
            <a:picLocks noChangeAspect="1"/>
          </p:cNvPicPr>
          <p:nvPr/>
        </p:nvPicPr>
        <p:blipFill>
          <a:blip r:embed="rId3"/>
          <a:stretch>
            <a:fillRect/>
          </a:stretch>
        </p:blipFill>
        <p:spPr>
          <a:xfrm>
            <a:off x="827584" y="1524196"/>
            <a:ext cx="6120680" cy="1383847"/>
          </a:xfrm>
          <a:prstGeom prst="rect">
            <a:avLst/>
          </a:prstGeom>
        </p:spPr>
      </p:pic>
      <p:pic>
        <p:nvPicPr>
          <p:cNvPr id="3" name="Grafik 2"/>
          <p:cNvPicPr>
            <a:picLocks noChangeAspect="1"/>
          </p:cNvPicPr>
          <p:nvPr/>
        </p:nvPicPr>
        <p:blipFill>
          <a:blip r:embed="rId4"/>
          <a:stretch>
            <a:fillRect/>
          </a:stretch>
        </p:blipFill>
        <p:spPr>
          <a:xfrm>
            <a:off x="395536" y="2908043"/>
            <a:ext cx="4392488" cy="3797558"/>
          </a:xfrm>
          <a:prstGeom prst="rect">
            <a:avLst/>
          </a:prstGeom>
        </p:spPr>
      </p:pic>
      <p:pic>
        <p:nvPicPr>
          <p:cNvPr id="6" name="Grafik 5"/>
          <p:cNvPicPr>
            <a:picLocks noChangeAspect="1"/>
          </p:cNvPicPr>
          <p:nvPr/>
        </p:nvPicPr>
        <p:blipFill>
          <a:blip r:embed="rId5"/>
          <a:stretch>
            <a:fillRect/>
          </a:stretch>
        </p:blipFill>
        <p:spPr>
          <a:xfrm>
            <a:off x="4499992" y="2908043"/>
            <a:ext cx="4283968" cy="3797556"/>
          </a:xfrm>
          <a:prstGeom prst="rect">
            <a:avLst/>
          </a:prstGeom>
        </p:spPr>
      </p:pic>
    </p:spTree>
    <p:extLst>
      <p:ext uri="{BB962C8B-B14F-4D97-AF65-F5344CB8AC3E}">
        <p14:creationId xmlns:p14="http://schemas.microsoft.com/office/powerpoint/2010/main" val="1081040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3568" y="1844824"/>
            <a:ext cx="7772400" cy="864096"/>
          </a:xfrm>
        </p:spPr>
        <p:txBody>
          <a:bodyPr/>
          <a:lstStyle/>
          <a:p>
            <a:r>
              <a:rPr lang="de-DE" altLang="de-DE" sz="4000" b="1" dirty="0">
                <a:solidFill>
                  <a:srgbClr val="CD0921"/>
                </a:solidFill>
                <a:latin typeface="Sportiv" panose="020B0500000000000000" pitchFamily="34" charset="0"/>
              </a:rPr>
              <a:t/>
            </a:r>
            <a:br>
              <a:rPr lang="de-DE" altLang="de-DE" sz="4000" b="1" dirty="0">
                <a:solidFill>
                  <a:srgbClr val="CD0921"/>
                </a:solidFill>
                <a:latin typeface="Sportiv" panose="020B0500000000000000" pitchFamily="34" charset="0"/>
              </a:rPr>
            </a:br>
            <a:r>
              <a:rPr lang="de-DE" altLang="de-DE" sz="3800" b="1" dirty="0" smtClean="0">
                <a:solidFill>
                  <a:srgbClr val="CD0921"/>
                </a:solidFill>
                <a:latin typeface="Sportiv" panose="020B0500000000000000" pitchFamily="34" charset="0"/>
              </a:rPr>
              <a:t>Gesundheitskampagnen</a:t>
            </a:r>
            <a:r>
              <a:rPr lang="de-DE" altLang="de-DE" sz="4000" b="1" dirty="0" smtClean="0">
                <a:solidFill>
                  <a:srgbClr val="CD0921"/>
                </a:solidFill>
                <a:latin typeface="Sportiv" panose="020B0500000000000000" pitchFamily="34" charset="0"/>
              </a:rPr>
              <a:t/>
            </a:r>
            <a:br>
              <a:rPr lang="de-DE" altLang="de-DE" sz="4000" b="1" dirty="0" smtClean="0">
                <a:solidFill>
                  <a:srgbClr val="CD0921"/>
                </a:solidFill>
                <a:latin typeface="Sportiv" panose="020B0500000000000000" pitchFamily="34" charset="0"/>
              </a:rPr>
            </a:br>
            <a:endParaRPr lang="de-DE" altLang="de-DE" sz="4000" b="1" dirty="0">
              <a:solidFill>
                <a:schemeClr val="tx1"/>
              </a:solidFill>
              <a:latin typeface="Sportiv" panose="020B0500000000000000" pitchFamily="34" charset="0"/>
            </a:endParaRPr>
          </a:p>
        </p:txBody>
      </p:sp>
      <p:sp>
        <p:nvSpPr>
          <p:cNvPr id="2055" name="Rectangle 8">
            <a:extLst>
              <a:ext uri="{FF2B5EF4-FFF2-40B4-BE49-F238E27FC236}">
                <a16:creationId xmlns:a16="http://schemas.microsoft.com/office/drawing/2014/main" id="{B435C349-B626-4AB8-A971-222FD7B235B6}"/>
              </a:ext>
            </a:extLst>
          </p:cNvPr>
          <p:cNvSpPr>
            <a:spLocks noGrp="1" noChangeArrowheads="1"/>
          </p:cNvSpPr>
          <p:nvPr>
            <p:ph type="subTitle" idx="1"/>
          </p:nvPr>
        </p:nvSpPr>
        <p:spPr>
          <a:xfrm>
            <a:off x="1187624" y="2708920"/>
            <a:ext cx="6400800" cy="3672408"/>
          </a:xfrm>
        </p:spPr>
        <p:txBody>
          <a:bodyPr/>
          <a:lstStyle/>
          <a:p>
            <a:pPr algn="l"/>
            <a:r>
              <a:rPr lang="de-DE" sz="2600" dirty="0"/>
              <a:t>Im Rahmen seiner Aktivitäten organisiert der Verein </a:t>
            </a:r>
            <a:r>
              <a:rPr lang="de-DE" sz="2600" dirty="0" smtClean="0"/>
              <a:t>Gesundheitskampagnen in </a:t>
            </a:r>
            <a:r>
              <a:rPr lang="de-DE" sz="2600" dirty="0" smtClean="0"/>
              <a:t>Kamerun</a:t>
            </a:r>
            <a:r>
              <a:rPr lang="de-DE" sz="2600" dirty="0"/>
              <a:t>. </a:t>
            </a:r>
            <a:br>
              <a:rPr lang="de-DE" sz="2600" dirty="0"/>
            </a:br>
            <a:r>
              <a:rPr lang="de-DE" sz="2600" dirty="0"/>
              <a:t>Dabei </a:t>
            </a:r>
            <a:r>
              <a:rPr lang="de-DE" sz="2600" dirty="0" smtClean="0"/>
              <a:t>verteilen Ärzte kostenlos medizinische Materialien und Produkte an Dorfbewohner während Optiker nach </a:t>
            </a:r>
            <a:r>
              <a:rPr lang="de-DE" sz="2600" dirty="0" smtClean="0"/>
              <a:t>kurzer </a:t>
            </a:r>
            <a:r>
              <a:rPr lang="de-DE" sz="2600" dirty="0" smtClean="0"/>
              <a:t>Untersuchung Lese- und Sonnenbrillen kostenlos an Bewohner zur Verfügung stellen.</a:t>
            </a:r>
            <a:r>
              <a:rPr lang="de-DE" dirty="0"/>
              <a:t/>
            </a:r>
            <a:br>
              <a:rPr lang="de-DE" dirty="0"/>
            </a:br>
            <a:endParaRPr lang="de-DE" altLang="de-DE" dirty="0">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07504" y="115123"/>
            <a:ext cx="3456384" cy="937613"/>
          </a:xfrm>
          <a:prstGeom prst="rect">
            <a:avLst/>
          </a:prstGeom>
        </p:spPr>
      </p:pic>
      <p:sp>
        <p:nvSpPr>
          <p:cNvPr id="10" name="Rechteck 9"/>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Tree>
    <p:extLst>
      <p:ext uri="{BB962C8B-B14F-4D97-AF65-F5344CB8AC3E}">
        <p14:creationId xmlns:p14="http://schemas.microsoft.com/office/powerpoint/2010/main" val="3599194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12" name="Grafik 11"/>
          <p:cNvPicPr>
            <a:picLocks noChangeAspect="1"/>
          </p:cNvPicPr>
          <p:nvPr/>
        </p:nvPicPr>
        <p:blipFill>
          <a:blip r:embed="rId3"/>
          <a:stretch>
            <a:fillRect/>
          </a:stretch>
        </p:blipFill>
        <p:spPr>
          <a:xfrm>
            <a:off x="827584" y="1524196"/>
            <a:ext cx="6120680" cy="1383847"/>
          </a:xfrm>
          <a:prstGeom prst="rect">
            <a:avLst/>
          </a:prstGeom>
        </p:spPr>
      </p:pic>
      <p:pic>
        <p:nvPicPr>
          <p:cNvPr id="4" name="Grafik 3"/>
          <p:cNvPicPr>
            <a:picLocks noChangeAspect="1"/>
          </p:cNvPicPr>
          <p:nvPr/>
        </p:nvPicPr>
        <p:blipFill>
          <a:blip r:embed="rId4"/>
          <a:stretch>
            <a:fillRect/>
          </a:stretch>
        </p:blipFill>
        <p:spPr>
          <a:xfrm>
            <a:off x="395535" y="2908043"/>
            <a:ext cx="4176464" cy="3240361"/>
          </a:xfrm>
          <a:prstGeom prst="rect">
            <a:avLst/>
          </a:prstGeom>
        </p:spPr>
      </p:pic>
      <p:pic>
        <p:nvPicPr>
          <p:cNvPr id="5" name="Grafik 4"/>
          <p:cNvPicPr>
            <a:picLocks noChangeAspect="1"/>
          </p:cNvPicPr>
          <p:nvPr/>
        </p:nvPicPr>
        <p:blipFill>
          <a:blip r:embed="rId5"/>
          <a:stretch>
            <a:fillRect/>
          </a:stretch>
        </p:blipFill>
        <p:spPr>
          <a:xfrm>
            <a:off x="4571999" y="2908043"/>
            <a:ext cx="4211961" cy="3240362"/>
          </a:xfrm>
          <a:prstGeom prst="rect">
            <a:avLst/>
          </a:prstGeom>
        </p:spPr>
      </p:pic>
    </p:spTree>
    <p:extLst>
      <p:ext uri="{BB962C8B-B14F-4D97-AF65-F5344CB8AC3E}">
        <p14:creationId xmlns:p14="http://schemas.microsoft.com/office/powerpoint/2010/main" val="987934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pic>
        <p:nvPicPr>
          <p:cNvPr id="2" name="Grafik 1"/>
          <p:cNvPicPr>
            <a:picLocks noChangeAspect="1"/>
          </p:cNvPicPr>
          <p:nvPr/>
        </p:nvPicPr>
        <p:blipFill>
          <a:blip r:embed="rId2"/>
          <a:stretch>
            <a:fillRect/>
          </a:stretch>
        </p:blipFill>
        <p:spPr>
          <a:xfrm>
            <a:off x="107504" y="115123"/>
            <a:ext cx="3456384" cy="937613"/>
          </a:xfrm>
          <a:prstGeom prst="rect">
            <a:avLst/>
          </a:prstGeom>
        </p:spPr>
      </p:pic>
      <p:sp>
        <p:nvSpPr>
          <p:cNvPr id="11" name="Rechteck 10"/>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
        <p:nvSpPr>
          <p:cNvPr id="3" name="Textfeld 2"/>
          <p:cNvSpPr txBox="1"/>
          <p:nvPr/>
        </p:nvSpPr>
        <p:spPr>
          <a:xfrm rot="1078372">
            <a:off x="1062865" y="2445712"/>
            <a:ext cx="7416824" cy="2554545"/>
          </a:xfrm>
          <a:prstGeom prst="rect">
            <a:avLst/>
          </a:prstGeom>
          <a:noFill/>
        </p:spPr>
        <p:txBody>
          <a:bodyPr wrap="square" rtlCol="0">
            <a:spAutoFit/>
          </a:bodyPr>
          <a:lstStyle/>
          <a:p>
            <a:pPr algn="ctr"/>
            <a:r>
              <a:rPr lang="de-DE" sz="4000" b="1" dirty="0" smtClean="0">
                <a:solidFill>
                  <a:srgbClr val="C00000"/>
                </a:solidFill>
                <a:latin typeface="Segoe UI" panose="020B0502040204020203" pitchFamily="34" charset="0"/>
                <a:cs typeface="Segoe UI" panose="020B0502040204020203" pitchFamily="34" charset="0"/>
              </a:rPr>
              <a:t>Vielen Dank für die Aufmerksamkeit, die Zusammenarbeit und die Unterstützung</a:t>
            </a:r>
            <a:endParaRPr lang="de-DE" sz="4000" b="1" dirty="0">
              <a:solidFill>
                <a:srgbClr val="C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49763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3568" y="1844824"/>
            <a:ext cx="7772400" cy="864096"/>
          </a:xfrm>
        </p:spPr>
        <p:txBody>
          <a:bodyPr/>
          <a:lstStyle/>
          <a:p>
            <a:r>
              <a:rPr lang="de-DE" altLang="de-DE" sz="4000" b="1" dirty="0">
                <a:solidFill>
                  <a:srgbClr val="CD0921"/>
                </a:solidFill>
                <a:latin typeface="Sportiv" panose="020B0500000000000000" pitchFamily="34" charset="0"/>
              </a:rPr>
              <a:t/>
            </a:r>
            <a:br>
              <a:rPr lang="de-DE" altLang="de-DE" sz="4000" b="1" dirty="0">
                <a:solidFill>
                  <a:srgbClr val="CD0921"/>
                </a:solidFill>
                <a:latin typeface="Sportiv" panose="020B0500000000000000" pitchFamily="34" charset="0"/>
              </a:rPr>
            </a:br>
            <a:r>
              <a:rPr lang="de-DE" altLang="de-DE" sz="3800" b="1" dirty="0" smtClean="0">
                <a:solidFill>
                  <a:srgbClr val="CD0921"/>
                </a:solidFill>
                <a:latin typeface="Sportiv" panose="020B0500000000000000" pitchFamily="34" charset="0"/>
              </a:rPr>
              <a:t>Gesundheitskampagnen</a:t>
            </a:r>
            <a:r>
              <a:rPr lang="de-DE" altLang="de-DE" sz="4000" b="1" dirty="0" smtClean="0">
                <a:solidFill>
                  <a:srgbClr val="CD0921"/>
                </a:solidFill>
                <a:latin typeface="Sportiv" panose="020B0500000000000000" pitchFamily="34" charset="0"/>
              </a:rPr>
              <a:t/>
            </a:r>
            <a:br>
              <a:rPr lang="de-DE" altLang="de-DE" sz="4000" b="1" dirty="0" smtClean="0">
                <a:solidFill>
                  <a:srgbClr val="CD0921"/>
                </a:solidFill>
                <a:latin typeface="Sportiv" panose="020B0500000000000000" pitchFamily="34" charset="0"/>
              </a:rPr>
            </a:br>
            <a:endParaRPr lang="de-DE" altLang="de-DE" sz="4000" b="1" dirty="0">
              <a:solidFill>
                <a:schemeClr val="tx1"/>
              </a:solidFill>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07504" y="115123"/>
            <a:ext cx="3456384" cy="937613"/>
          </a:xfrm>
          <a:prstGeom prst="rect">
            <a:avLst/>
          </a:prstGeom>
        </p:spPr>
      </p:pic>
      <p:sp>
        <p:nvSpPr>
          <p:cNvPr id="10" name="Rechteck 9"/>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3" name="Grafik 2"/>
          <p:cNvPicPr>
            <a:picLocks noChangeAspect="1"/>
          </p:cNvPicPr>
          <p:nvPr/>
        </p:nvPicPr>
        <p:blipFill>
          <a:blip r:embed="rId3"/>
          <a:stretch>
            <a:fillRect/>
          </a:stretch>
        </p:blipFill>
        <p:spPr>
          <a:xfrm>
            <a:off x="467545" y="2708920"/>
            <a:ext cx="3456383" cy="3152775"/>
          </a:xfrm>
          <a:prstGeom prst="rect">
            <a:avLst/>
          </a:prstGeom>
        </p:spPr>
      </p:pic>
      <p:pic>
        <p:nvPicPr>
          <p:cNvPr id="4" name="Grafik 3"/>
          <p:cNvPicPr>
            <a:picLocks noChangeAspect="1"/>
          </p:cNvPicPr>
          <p:nvPr/>
        </p:nvPicPr>
        <p:blipFill>
          <a:blip r:embed="rId4"/>
          <a:stretch>
            <a:fillRect/>
          </a:stretch>
        </p:blipFill>
        <p:spPr>
          <a:xfrm>
            <a:off x="3918421" y="2710350"/>
            <a:ext cx="4210050" cy="3162300"/>
          </a:xfrm>
          <a:prstGeom prst="rect">
            <a:avLst/>
          </a:prstGeom>
        </p:spPr>
      </p:pic>
    </p:spTree>
    <p:extLst>
      <p:ext uri="{BB962C8B-B14F-4D97-AF65-F5344CB8AC3E}">
        <p14:creationId xmlns:p14="http://schemas.microsoft.com/office/powerpoint/2010/main" val="2030044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3568" y="1844824"/>
            <a:ext cx="7772400" cy="864096"/>
          </a:xfrm>
        </p:spPr>
        <p:txBody>
          <a:bodyPr/>
          <a:lstStyle/>
          <a:p>
            <a:r>
              <a:rPr lang="de-DE" altLang="de-DE" sz="4000" b="1" dirty="0">
                <a:solidFill>
                  <a:srgbClr val="CD0921"/>
                </a:solidFill>
                <a:latin typeface="Sportiv" panose="020B0500000000000000" pitchFamily="34" charset="0"/>
              </a:rPr>
              <a:t/>
            </a:r>
            <a:br>
              <a:rPr lang="de-DE" altLang="de-DE" sz="4000" b="1" dirty="0">
                <a:solidFill>
                  <a:srgbClr val="CD0921"/>
                </a:solidFill>
                <a:latin typeface="Sportiv" panose="020B0500000000000000" pitchFamily="34" charset="0"/>
              </a:rPr>
            </a:br>
            <a:r>
              <a:rPr lang="de-DE" altLang="de-DE" sz="3800" b="1" dirty="0" smtClean="0">
                <a:solidFill>
                  <a:srgbClr val="CD0921"/>
                </a:solidFill>
                <a:latin typeface="Sportiv" panose="020B0500000000000000" pitchFamily="34" charset="0"/>
              </a:rPr>
              <a:t>Gesundheitskampagnen</a:t>
            </a:r>
            <a:r>
              <a:rPr lang="de-DE" altLang="de-DE" sz="4000" b="1" dirty="0" smtClean="0">
                <a:solidFill>
                  <a:srgbClr val="CD0921"/>
                </a:solidFill>
                <a:latin typeface="Sportiv" panose="020B0500000000000000" pitchFamily="34" charset="0"/>
              </a:rPr>
              <a:t/>
            </a:r>
            <a:br>
              <a:rPr lang="de-DE" altLang="de-DE" sz="4000" b="1" dirty="0" smtClean="0">
                <a:solidFill>
                  <a:srgbClr val="CD0921"/>
                </a:solidFill>
                <a:latin typeface="Sportiv" panose="020B0500000000000000" pitchFamily="34" charset="0"/>
              </a:rPr>
            </a:br>
            <a:endParaRPr lang="de-DE" altLang="de-DE" sz="4000" b="1" dirty="0">
              <a:solidFill>
                <a:schemeClr val="tx1"/>
              </a:solidFill>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07504" y="115123"/>
            <a:ext cx="3456384" cy="937613"/>
          </a:xfrm>
          <a:prstGeom prst="rect">
            <a:avLst/>
          </a:prstGeom>
        </p:spPr>
      </p:pic>
      <p:sp>
        <p:nvSpPr>
          <p:cNvPr id="10" name="Rechteck 9"/>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2" name="Grafik 1"/>
          <p:cNvPicPr>
            <a:picLocks noChangeAspect="1"/>
          </p:cNvPicPr>
          <p:nvPr/>
        </p:nvPicPr>
        <p:blipFill>
          <a:blip r:embed="rId3"/>
          <a:stretch>
            <a:fillRect/>
          </a:stretch>
        </p:blipFill>
        <p:spPr>
          <a:xfrm>
            <a:off x="467544" y="2708920"/>
            <a:ext cx="3384376" cy="3805039"/>
          </a:xfrm>
          <a:prstGeom prst="rect">
            <a:avLst/>
          </a:prstGeom>
        </p:spPr>
      </p:pic>
      <p:pic>
        <p:nvPicPr>
          <p:cNvPr id="5" name="Grafik 4"/>
          <p:cNvPicPr>
            <a:picLocks noChangeAspect="1"/>
          </p:cNvPicPr>
          <p:nvPr/>
        </p:nvPicPr>
        <p:blipFill>
          <a:blip r:embed="rId4"/>
          <a:stretch>
            <a:fillRect/>
          </a:stretch>
        </p:blipFill>
        <p:spPr>
          <a:xfrm>
            <a:off x="4427983" y="2702137"/>
            <a:ext cx="3802385" cy="3805931"/>
          </a:xfrm>
          <a:prstGeom prst="rect">
            <a:avLst/>
          </a:prstGeom>
        </p:spPr>
      </p:pic>
    </p:spTree>
    <p:extLst>
      <p:ext uri="{BB962C8B-B14F-4D97-AF65-F5344CB8AC3E}">
        <p14:creationId xmlns:p14="http://schemas.microsoft.com/office/powerpoint/2010/main" val="1666958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3568" y="1844824"/>
            <a:ext cx="7772400" cy="864096"/>
          </a:xfrm>
        </p:spPr>
        <p:txBody>
          <a:bodyPr/>
          <a:lstStyle/>
          <a:p>
            <a:r>
              <a:rPr lang="de-DE" altLang="de-DE" sz="4000" b="1" dirty="0">
                <a:solidFill>
                  <a:srgbClr val="CD0921"/>
                </a:solidFill>
                <a:latin typeface="Sportiv" panose="020B0500000000000000" pitchFamily="34" charset="0"/>
              </a:rPr>
              <a:t/>
            </a:r>
            <a:br>
              <a:rPr lang="de-DE" altLang="de-DE" sz="4000" b="1" dirty="0">
                <a:solidFill>
                  <a:srgbClr val="CD0921"/>
                </a:solidFill>
                <a:latin typeface="Sportiv" panose="020B0500000000000000" pitchFamily="34" charset="0"/>
              </a:rPr>
            </a:br>
            <a:r>
              <a:rPr lang="de-DE" altLang="de-DE" sz="3800" b="1" dirty="0" smtClean="0">
                <a:solidFill>
                  <a:srgbClr val="CD0921"/>
                </a:solidFill>
                <a:latin typeface="Sportiv" panose="020B0500000000000000" pitchFamily="34" charset="0"/>
              </a:rPr>
              <a:t>Ausbildung zum Optiker oder  zur Optikerin</a:t>
            </a:r>
            <a:r>
              <a:rPr lang="de-DE" altLang="de-DE" sz="4000" b="1" dirty="0" smtClean="0">
                <a:solidFill>
                  <a:srgbClr val="CD0921"/>
                </a:solidFill>
                <a:latin typeface="Sportiv" panose="020B0500000000000000" pitchFamily="34" charset="0"/>
              </a:rPr>
              <a:t/>
            </a:r>
            <a:br>
              <a:rPr lang="de-DE" altLang="de-DE" sz="4000" b="1" dirty="0" smtClean="0">
                <a:solidFill>
                  <a:srgbClr val="CD0921"/>
                </a:solidFill>
                <a:latin typeface="Sportiv" panose="020B0500000000000000" pitchFamily="34" charset="0"/>
              </a:rPr>
            </a:br>
            <a:endParaRPr lang="de-DE" altLang="de-DE" sz="4000" b="1" dirty="0">
              <a:solidFill>
                <a:schemeClr val="tx1"/>
              </a:solidFill>
              <a:latin typeface="Sportiv" panose="020B0500000000000000" pitchFamily="34" charset="0"/>
            </a:endParaRPr>
          </a:p>
        </p:txBody>
      </p:sp>
      <p:sp>
        <p:nvSpPr>
          <p:cNvPr id="2055" name="Rectangle 8">
            <a:extLst>
              <a:ext uri="{FF2B5EF4-FFF2-40B4-BE49-F238E27FC236}">
                <a16:creationId xmlns:a16="http://schemas.microsoft.com/office/drawing/2014/main" id="{B435C349-B626-4AB8-A971-222FD7B235B6}"/>
              </a:ext>
            </a:extLst>
          </p:cNvPr>
          <p:cNvSpPr>
            <a:spLocks noGrp="1" noChangeArrowheads="1"/>
          </p:cNvSpPr>
          <p:nvPr>
            <p:ph type="subTitle" idx="1"/>
          </p:nvPr>
        </p:nvSpPr>
        <p:spPr>
          <a:xfrm>
            <a:off x="1187624" y="2924944"/>
            <a:ext cx="6400800" cy="3636640"/>
          </a:xfrm>
        </p:spPr>
        <p:txBody>
          <a:bodyPr/>
          <a:lstStyle/>
          <a:p>
            <a:pPr algn="l"/>
            <a:r>
              <a:rPr lang="de-DE" dirty="0" smtClean="0"/>
              <a:t>Einzelne </a:t>
            </a:r>
            <a:r>
              <a:rPr lang="de-DE" dirty="0"/>
              <a:t>Kameruner*innen </a:t>
            </a:r>
            <a:r>
              <a:rPr lang="de-DE" dirty="0" smtClean="0"/>
              <a:t>bekommen durch INEA </a:t>
            </a:r>
            <a:r>
              <a:rPr lang="de-DE" dirty="0" smtClean="0"/>
              <a:t>Unterstützung zur </a:t>
            </a:r>
            <a:r>
              <a:rPr lang="de-DE" dirty="0"/>
              <a:t>Ausbildung </a:t>
            </a:r>
            <a:r>
              <a:rPr lang="de-DE" dirty="0" smtClean="0"/>
              <a:t>als</a:t>
            </a:r>
            <a:r>
              <a:rPr lang="de-DE" dirty="0" smtClean="0"/>
              <a:t> </a:t>
            </a:r>
            <a:r>
              <a:rPr lang="de-DE" dirty="0" smtClean="0"/>
              <a:t>Optiker*in. Die AZUBI </a:t>
            </a:r>
            <a:r>
              <a:rPr lang="de-DE" dirty="0" smtClean="0"/>
              <a:t>erhalten </a:t>
            </a:r>
            <a:r>
              <a:rPr lang="de-DE" dirty="0" smtClean="0"/>
              <a:t>am Ende der Ausbildung Mitteln vom Verein zum guten </a:t>
            </a:r>
            <a:r>
              <a:rPr lang="de-DE" dirty="0"/>
              <a:t>Start in </a:t>
            </a:r>
            <a:r>
              <a:rPr lang="de-DE" dirty="0" smtClean="0"/>
              <a:t>die</a:t>
            </a:r>
            <a:r>
              <a:rPr lang="de-DE" dirty="0" smtClean="0"/>
              <a:t> </a:t>
            </a:r>
            <a:r>
              <a:rPr lang="de-DE" dirty="0" smtClean="0"/>
              <a:t>Selbstständigkeit. </a:t>
            </a:r>
            <a:r>
              <a:rPr lang="de-DE" dirty="0"/>
              <a:t/>
            </a:r>
            <a:br>
              <a:rPr lang="de-DE" dirty="0"/>
            </a:br>
            <a:endParaRPr lang="de-DE" altLang="de-DE" dirty="0">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07504" y="115123"/>
            <a:ext cx="3456384" cy="937613"/>
          </a:xfrm>
          <a:prstGeom prst="rect">
            <a:avLst/>
          </a:prstGeom>
        </p:spPr>
      </p:pic>
      <p:sp>
        <p:nvSpPr>
          <p:cNvPr id="10" name="Rechteck 9"/>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Tree>
    <p:extLst>
      <p:ext uri="{BB962C8B-B14F-4D97-AF65-F5344CB8AC3E}">
        <p14:creationId xmlns:p14="http://schemas.microsoft.com/office/powerpoint/2010/main" val="4244435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3568" y="1571065"/>
            <a:ext cx="7772400" cy="1080120"/>
          </a:xfrm>
        </p:spPr>
        <p:txBody>
          <a:bodyPr/>
          <a:lstStyle/>
          <a:p>
            <a:r>
              <a:rPr lang="de-DE" altLang="de-DE" sz="4000" b="1" dirty="0">
                <a:solidFill>
                  <a:srgbClr val="CD0921"/>
                </a:solidFill>
                <a:latin typeface="Sportiv" panose="020B0500000000000000" pitchFamily="34" charset="0"/>
              </a:rPr>
              <a:t/>
            </a:r>
            <a:br>
              <a:rPr lang="de-DE" altLang="de-DE" sz="4000" b="1" dirty="0">
                <a:solidFill>
                  <a:srgbClr val="CD0921"/>
                </a:solidFill>
                <a:latin typeface="Sportiv" panose="020B0500000000000000" pitchFamily="34" charset="0"/>
              </a:rPr>
            </a:br>
            <a:r>
              <a:rPr lang="de-DE" altLang="de-DE" sz="3800" b="1" dirty="0" smtClean="0">
                <a:solidFill>
                  <a:srgbClr val="CD0921"/>
                </a:solidFill>
                <a:latin typeface="Sportiv" panose="020B0500000000000000" pitchFamily="34" charset="0"/>
              </a:rPr>
              <a:t>Ausbildung zum Optiker oder  zur Optikerin</a:t>
            </a:r>
            <a:r>
              <a:rPr lang="de-DE" altLang="de-DE" sz="4000" b="1" dirty="0" smtClean="0">
                <a:solidFill>
                  <a:srgbClr val="CD0921"/>
                </a:solidFill>
                <a:latin typeface="Sportiv" panose="020B0500000000000000" pitchFamily="34" charset="0"/>
              </a:rPr>
              <a:t/>
            </a:r>
            <a:br>
              <a:rPr lang="de-DE" altLang="de-DE" sz="4000" b="1" dirty="0" smtClean="0">
                <a:solidFill>
                  <a:srgbClr val="CD0921"/>
                </a:solidFill>
                <a:latin typeface="Sportiv" panose="020B0500000000000000" pitchFamily="34" charset="0"/>
              </a:rPr>
            </a:br>
            <a:endParaRPr lang="de-DE" altLang="de-DE" sz="4000" b="1" dirty="0">
              <a:solidFill>
                <a:schemeClr val="tx1"/>
              </a:solidFill>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07504" y="115123"/>
            <a:ext cx="3456384" cy="937613"/>
          </a:xfrm>
          <a:prstGeom prst="rect">
            <a:avLst/>
          </a:prstGeom>
        </p:spPr>
      </p:pic>
      <p:sp>
        <p:nvSpPr>
          <p:cNvPr id="10" name="Rechteck 9"/>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3" name="Grafik 2"/>
          <p:cNvPicPr>
            <a:picLocks noChangeAspect="1"/>
          </p:cNvPicPr>
          <p:nvPr/>
        </p:nvPicPr>
        <p:blipFill>
          <a:blip r:embed="rId3"/>
          <a:stretch>
            <a:fillRect/>
          </a:stretch>
        </p:blipFill>
        <p:spPr>
          <a:xfrm>
            <a:off x="1475656" y="2852936"/>
            <a:ext cx="6480720" cy="3609999"/>
          </a:xfrm>
          <a:prstGeom prst="rect">
            <a:avLst/>
          </a:prstGeom>
        </p:spPr>
      </p:pic>
    </p:spTree>
    <p:extLst>
      <p:ext uri="{BB962C8B-B14F-4D97-AF65-F5344CB8AC3E}">
        <p14:creationId xmlns:p14="http://schemas.microsoft.com/office/powerpoint/2010/main" val="2067637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606165"/>
            <a:ext cx="7772400" cy="670707"/>
          </a:xfrm>
        </p:spPr>
        <p:txBody>
          <a:bodyPr/>
          <a:lstStyle/>
          <a:p>
            <a:r>
              <a:rPr lang="de-DE" altLang="de-DE" sz="4000" b="1" dirty="0" smtClean="0">
                <a:solidFill>
                  <a:srgbClr val="CD0921"/>
                </a:solidFill>
                <a:latin typeface="Sportiv" panose="020B0500000000000000" pitchFamily="34" charset="0"/>
              </a:rPr>
              <a:t>Partner</a:t>
            </a:r>
            <a:endParaRPr lang="de-DE" altLang="de-DE" sz="4000" b="1" dirty="0">
              <a:solidFill>
                <a:schemeClr val="tx1"/>
              </a:solidFill>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79512" y="101677"/>
            <a:ext cx="3456384" cy="937613"/>
          </a:xfrm>
          <a:prstGeom prst="rect">
            <a:avLst/>
          </a:prstGeom>
        </p:spPr>
      </p:pic>
      <p:sp>
        <p:nvSpPr>
          <p:cNvPr id="15" name="Rechteck 14"/>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sp>
        <p:nvSpPr>
          <p:cNvPr id="10" name="Rectangle 7">
            <a:extLst>
              <a:ext uri="{FF2B5EF4-FFF2-40B4-BE49-F238E27FC236}">
                <a16:creationId xmlns:a16="http://schemas.microsoft.com/office/drawing/2014/main" id="{6C68D166-4BC7-48CD-A2E5-0E7DC9192A5C}"/>
              </a:ext>
            </a:extLst>
          </p:cNvPr>
          <p:cNvSpPr txBox="1">
            <a:spLocks noChangeArrowheads="1"/>
          </p:cNvSpPr>
          <p:nvPr/>
        </p:nvSpPr>
        <p:spPr bwMode="auto">
          <a:xfrm>
            <a:off x="650510" y="2996952"/>
            <a:ext cx="7772400"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a:lstStyle>
          <a:p>
            <a:pPr marL="571500" indent="-571500" algn="l">
              <a:buFont typeface="Wingdings" panose="05000000000000000000" pitchFamily="2" charset="2"/>
              <a:buChar char="§"/>
            </a:pPr>
            <a:r>
              <a:rPr lang="de-DE" altLang="de-DE" sz="4000" b="1" kern="0" dirty="0" err="1" smtClean="0">
                <a:solidFill>
                  <a:schemeClr val="tx1"/>
                </a:solidFill>
                <a:latin typeface="Sportiv" panose="020B0500000000000000" pitchFamily="34" charset="0"/>
              </a:rPr>
              <a:t>Gudd</a:t>
            </a:r>
            <a:r>
              <a:rPr lang="de-DE" altLang="de-DE" sz="4000" b="1" kern="0" dirty="0" smtClean="0">
                <a:solidFill>
                  <a:schemeClr val="tx1"/>
                </a:solidFill>
                <a:latin typeface="Sportiv" panose="020B0500000000000000" pitchFamily="34" charset="0"/>
              </a:rPr>
              <a:t>-Zweck-</a:t>
            </a:r>
            <a:r>
              <a:rPr lang="de-DE" altLang="de-DE" sz="4000" b="1" kern="0" dirty="0" smtClean="0">
                <a:solidFill>
                  <a:srgbClr val="FF0000"/>
                </a:solidFill>
                <a:latin typeface="Sportiv" panose="020B0500000000000000" pitchFamily="34" charset="0"/>
              </a:rPr>
              <a:t>Ideen</a:t>
            </a:r>
            <a:endParaRPr lang="de-DE" altLang="de-DE" sz="4000" b="1" kern="0" dirty="0" smtClean="0">
              <a:solidFill>
                <a:srgbClr val="FF0000"/>
              </a:solidFill>
              <a:latin typeface="Sportiv" panose="020B0500000000000000" pitchFamily="34" charset="0"/>
            </a:endParaRPr>
          </a:p>
          <a:p>
            <a:pPr marL="571500" indent="-571500" algn="l">
              <a:buFont typeface="Wingdings" panose="05000000000000000000" pitchFamily="2" charset="2"/>
              <a:buChar char="§"/>
            </a:pPr>
            <a:r>
              <a:rPr lang="de-DE" altLang="de-DE" sz="4000" b="1" kern="0" dirty="0" smtClean="0">
                <a:solidFill>
                  <a:schemeClr val="tx1"/>
                </a:solidFill>
                <a:latin typeface="Sportiv" panose="020B0500000000000000" pitchFamily="34" charset="0"/>
              </a:rPr>
              <a:t>EDA</a:t>
            </a:r>
          </a:p>
          <a:p>
            <a:pPr marL="571500" indent="-571500" algn="l">
              <a:buFont typeface="Wingdings" panose="05000000000000000000" pitchFamily="2" charset="2"/>
              <a:buChar char="§"/>
            </a:pPr>
            <a:r>
              <a:rPr lang="de-DE" altLang="de-DE" sz="4000" b="1" kern="0" dirty="0" smtClean="0">
                <a:solidFill>
                  <a:schemeClr val="tx1"/>
                </a:solidFill>
                <a:latin typeface="Sportiv" panose="020B0500000000000000" pitchFamily="34" charset="0"/>
              </a:rPr>
              <a:t>Brillenmann GmbH</a:t>
            </a:r>
            <a:endParaRPr lang="de-DE" altLang="de-DE" sz="4000" b="1" kern="0" dirty="0" smtClean="0">
              <a:solidFill>
                <a:schemeClr val="tx1"/>
              </a:solidFill>
              <a:latin typeface="Sportiv" panose="020B0500000000000000" pitchFamily="34" charset="0"/>
            </a:endParaRPr>
          </a:p>
          <a:p>
            <a:pPr marL="571500" indent="-571500" algn="l">
              <a:buFont typeface="Wingdings" panose="05000000000000000000" pitchFamily="2" charset="2"/>
              <a:buChar char="§"/>
            </a:pPr>
            <a:r>
              <a:rPr lang="de-DE" altLang="de-DE" sz="4000" b="1" kern="0" dirty="0" smtClean="0">
                <a:solidFill>
                  <a:schemeClr val="tx1"/>
                </a:solidFill>
                <a:latin typeface="Sportiv" panose="020B0500000000000000" pitchFamily="34" charset="0"/>
              </a:rPr>
              <a:t>Bon </a:t>
            </a:r>
            <a:r>
              <a:rPr lang="de-DE" altLang="de-DE" sz="4000" b="1" kern="0" dirty="0" err="1" smtClean="0">
                <a:solidFill>
                  <a:schemeClr val="tx1"/>
                </a:solidFill>
                <a:latin typeface="Sportiv" panose="020B0500000000000000" pitchFamily="34" charset="0"/>
              </a:rPr>
              <a:t>Secours</a:t>
            </a:r>
            <a:r>
              <a:rPr lang="de-DE" altLang="de-DE" sz="4000" b="1" kern="0" dirty="0" smtClean="0">
                <a:solidFill>
                  <a:schemeClr val="tx1"/>
                </a:solidFill>
                <a:latin typeface="Sportiv" panose="020B0500000000000000" pitchFamily="34" charset="0"/>
              </a:rPr>
              <a:t> Kamerun e.V.</a:t>
            </a:r>
            <a:endParaRPr lang="de-DE" altLang="de-DE" sz="4000" b="1" kern="0" dirty="0" smtClean="0">
              <a:solidFill>
                <a:schemeClr val="tx1"/>
              </a:solidFill>
              <a:latin typeface="Sportiv" panose="020B0500000000000000" pitchFamily="34" charset="0"/>
            </a:endParaRPr>
          </a:p>
          <a:p>
            <a:pPr marL="571500" indent="-571500" algn="l">
              <a:buFont typeface="Wingdings" panose="05000000000000000000" pitchFamily="2" charset="2"/>
              <a:buChar char="§"/>
            </a:pPr>
            <a:r>
              <a:rPr lang="de-DE" altLang="de-DE" sz="4000" b="1" kern="0" dirty="0" smtClean="0">
                <a:solidFill>
                  <a:schemeClr val="tx1"/>
                </a:solidFill>
                <a:latin typeface="Sportiv" panose="020B0500000000000000" pitchFamily="34" charset="0"/>
              </a:rPr>
              <a:t>Spedition </a:t>
            </a:r>
            <a:r>
              <a:rPr lang="de-DE" altLang="de-DE" sz="4000" b="1" kern="0" dirty="0" err="1" smtClean="0">
                <a:solidFill>
                  <a:schemeClr val="tx1"/>
                </a:solidFill>
                <a:latin typeface="Sportiv" panose="020B0500000000000000" pitchFamily="34" charset="0"/>
              </a:rPr>
              <a:t>Peiffer</a:t>
            </a:r>
            <a:r>
              <a:rPr lang="de-DE" altLang="de-DE" sz="4000" b="1" kern="0" dirty="0" smtClean="0">
                <a:solidFill>
                  <a:schemeClr val="tx1"/>
                </a:solidFill>
                <a:latin typeface="Sportiv" panose="020B0500000000000000" pitchFamily="34" charset="0"/>
              </a:rPr>
              <a:t> </a:t>
            </a:r>
            <a:endParaRPr lang="de-DE" altLang="de-DE" sz="4000" b="1" kern="0" dirty="0">
              <a:solidFill>
                <a:schemeClr val="tx1"/>
              </a:solidFill>
              <a:latin typeface="Sportiv" panose="020B0500000000000000" pitchFamily="34" charset="0"/>
            </a:endParaRPr>
          </a:p>
        </p:txBody>
      </p:sp>
    </p:spTree>
    <p:extLst>
      <p:ext uri="{BB962C8B-B14F-4D97-AF65-F5344CB8AC3E}">
        <p14:creationId xmlns:p14="http://schemas.microsoft.com/office/powerpoint/2010/main" val="1260104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8801CD-BDFF-468B-9425-9683A64A3E44}"/>
              </a:ext>
            </a:extLst>
          </p:cNvPr>
          <p:cNvSpPr>
            <a:spLocks noChangeArrowheads="1"/>
          </p:cNvSpPr>
          <p:nvPr/>
        </p:nvSpPr>
        <p:spPr bwMode="auto">
          <a:xfrm>
            <a:off x="0" y="67056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2" name="Rectangle 6">
            <a:extLst>
              <a:ext uri="{FF2B5EF4-FFF2-40B4-BE49-F238E27FC236}">
                <a16:creationId xmlns:a16="http://schemas.microsoft.com/office/drawing/2014/main" id="{A2602F7B-DE82-47CA-8A65-1E770FE79331}"/>
              </a:ext>
            </a:extLst>
          </p:cNvPr>
          <p:cNvSpPr>
            <a:spLocks noChangeArrowheads="1"/>
          </p:cNvSpPr>
          <p:nvPr/>
        </p:nvSpPr>
        <p:spPr bwMode="auto">
          <a:xfrm>
            <a:off x="0" y="1143000"/>
            <a:ext cx="9144000" cy="152400"/>
          </a:xfrm>
          <a:prstGeom prst="rect">
            <a:avLst/>
          </a:prstGeom>
          <a:solidFill>
            <a:srgbClr val="CD09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Sportiv-Bold" pitchFamily="1" charset="0"/>
                <a:ea typeface="ヒラギノ角ゴ Pro W3" pitchFamily="1" charset="-128"/>
              </a:defRPr>
            </a:lvl1pPr>
            <a:lvl2pPr marL="37931725" indent="-37474525">
              <a:defRPr sz="2400">
                <a:solidFill>
                  <a:schemeClr val="tx1"/>
                </a:solidFill>
                <a:latin typeface="Sportiv-Bold" pitchFamily="1" charset="0"/>
                <a:ea typeface="ヒラギノ角ゴ Pro W3" pitchFamily="1" charset="-128"/>
              </a:defRPr>
            </a:lvl2pPr>
            <a:lvl3pPr marL="1143000" indent="-228600">
              <a:defRPr sz="2400">
                <a:solidFill>
                  <a:schemeClr val="tx1"/>
                </a:solidFill>
                <a:latin typeface="Sportiv-Bold" pitchFamily="1" charset="0"/>
                <a:ea typeface="ヒラギノ角ゴ Pro W3" pitchFamily="1" charset="-128"/>
              </a:defRPr>
            </a:lvl3pPr>
            <a:lvl4pPr marL="1600200" indent="-228600">
              <a:defRPr sz="2400">
                <a:solidFill>
                  <a:schemeClr val="tx1"/>
                </a:solidFill>
                <a:latin typeface="Sportiv-Bold" pitchFamily="1" charset="0"/>
                <a:ea typeface="ヒラギノ角ゴ Pro W3" pitchFamily="1" charset="-128"/>
              </a:defRPr>
            </a:lvl4pPr>
            <a:lvl5pPr marL="2057400" indent="-228600">
              <a:defRPr sz="2400">
                <a:solidFill>
                  <a:schemeClr val="tx1"/>
                </a:solidFill>
                <a:latin typeface="Sportiv-Bold" pitchFamily="1"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Sportiv-Bold" pitchFamily="1" charset="0"/>
                <a:ea typeface="ヒラギノ角ゴ Pro W3" pitchFamily="1" charset="-128"/>
              </a:defRPr>
            </a:lvl9pPr>
          </a:lstStyle>
          <a:p>
            <a:endParaRPr lang="de-DE" altLang="de-DE"/>
          </a:p>
        </p:txBody>
      </p:sp>
      <p:sp>
        <p:nvSpPr>
          <p:cNvPr id="2054" name="Rectangle 7">
            <a:extLst>
              <a:ext uri="{FF2B5EF4-FFF2-40B4-BE49-F238E27FC236}">
                <a16:creationId xmlns:a16="http://schemas.microsoft.com/office/drawing/2014/main" id="{6C68D166-4BC7-48CD-A2E5-0E7DC9192A5C}"/>
              </a:ext>
            </a:extLst>
          </p:cNvPr>
          <p:cNvSpPr>
            <a:spLocks noGrp="1" noChangeArrowheads="1"/>
          </p:cNvSpPr>
          <p:nvPr>
            <p:ph type="ctrTitle"/>
          </p:nvPr>
        </p:nvSpPr>
        <p:spPr>
          <a:xfrm>
            <a:off x="685800" y="1606165"/>
            <a:ext cx="7772400" cy="1030747"/>
          </a:xfrm>
        </p:spPr>
        <p:txBody>
          <a:bodyPr/>
          <a:lstStyle/>
          <a:p>
            <a:r>
              <a:rPr lang="de-DE" altLang="de-DE" sz="4000" b="1" dirty="0" smtClean="0">
                <a:solidFill>
                  <a:srgbClr val="CD0921"/>
                </a:solidFill>
                <a:latin typeface="Sportiv" panose="020B0500000000000000" pitchFamily="34" charset="0"/>
              </a:rPr>
              <a:t>Partner: </a:t>
            </a:r>
            <a:r>
              <a:rPr lang="de-DE" altLang="de-DE" sz="4000" b="1" dirty="0" err="1" smtClean="0">
                <a:solidFill>
                  <a:schemeClr val="tx1"/>
                </a:solidFill>
                <a:latin typeface="Sportiv" panose="020B0500000000000000" pitchFamily="34" charset="0"/>
              </a:rPr>
              <a:t>Gudd</a:t>
            </a:r>
            <a:r>
              <a:rPr lang="de-DE" altLang="de-DE" sz="4000" b="1" dirty="0" smtClean="0">
                <a:solidFill>
                  <a:schemeClr val="tx1"/>
                </a:solidFill>
                <a:latin typeface="Sportiv" panose="020B0500000000000000" pitchFamily="34" charset="0"/>
              </a:rPr>
              <a:t>-</a:t>
            </a:r>
            <a:r>
              <a:rPr lang="de-DE" altLang="de-DE" sz="4000" b="1" dirty="0" smtClean="0">
                <a:solidFill>
                  <a:schemeClr val="tx1"/>
                </a:solidFill>
                <a:latin typeface="Sportiv" panose="020B0500000000000000" pitchFamily="34" charset="0"/>
              </a:rPr>
              <a:t>Zweck-</a:t>
            </a:r>
            <a:r>
              <a:rPr lang="de-DE" altLang="de-DE" sz="4000" b="1" dirty="0" smtClean="0">
                <a:solidFill>
                  <a:srgbClr val="CD0921"/>
                </a:solidFill>
                <a:latin typeface="Sportiv" panose="020B0500000000000000" pitchFamily="34" charset="0"/>
              </a:rPr>
              <a:t>Ideen</a:t>
            </a:r>
            <a:endParaRPr lang="de-DE" altLang="de-DE" sz="4000" b="1" dirty="0">
              <a:solidFill>
                <a:schemeClr val="tx1"/>
              </a:solidFill>
              <a:latin typeface="Sportiv" panose="020B0500000000000000" pitchFamily="34" charset="0"/>
            </a:endParaRPr>
          </a:p>
        </p:txBody>
      </p:sp>
      <p:pic>
        <p:nvPicPr>
          <p:cNvPr id="9" name="Grafik 8"/>
          <p:cNvPicPr>
            <a:picLocks noChangeAspect="1"/>
          </p:cNvPicPr>
          <p:nvPr/>
        </p:nvPicPr>
        <p:blipFill>
          <a:blip r:embed="rId2"/>
          <a:stretch>
            <a:fillRect/>
          </a:stretch>
        </p:blipFill>
        <p:spPr>
          <a:xfrm>
            <a:off x="179512" y="101677"/>
            <a:ext cx="3456384" cy="937613"/>
          </a:xfrm>
          <a:prstGeom prst="rect">
            <a:avLst/>
          </a:prstGeom>
        </p:spPr>
      </p:pic>
      <p:sp>
        <p:nvSpPr>
          <p:cNvPr id="15" name="Rechteck 14"/>
          <p:cNvSpPr/>
          <p:nvPr/>
        </p:nvSpPr>
        <p:spPr>
          <a:xfrm>
            <a:off x="4211960" y="223783"/>
            <a:ext cx="4572000" cy="874085"/>
          </a:xfrm>
          <a:prstGeom prst="rect">
            <a:avLst/>
          </a:prstGeom>
        </p:spPr>
        <p:txBody>
          <a:bodyPr>
            <a:spAutoFit/>
          </a:bodyPr>
          <a:lstStyle/>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INEA e.V.</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IBAN: DE51 5085 0150 0000 7873 53</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BIC: HELADEF1DAS </a:t>
            </a:r>
          </a:p>
          <a:p>
            <a:pPr algn="r">
              <a:lnSpc>
                <a:spcPct val="107000"/>
              </a:lnSpc>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Sparkasse Darmstadt</a:t>
            </a:r>
          </a:p>
        </p:txBody>
      </p:sp>
      <p:pic>
        <p:nvPicPr>
          <p:cNvPr id="2" name="Grafik 1"/>
          <p:cNvPicPr>
            <a:picLocks noChangeAspect="1"/>
          </p:cNvPicPr>
          <p:nvPr/>
        </p:nvPicPr>
        <p:blipFill>
          <a:blip r:embed="rId3"/>
          <a:stretch>
            <a:fillRect/>
          </a:stretch>
        </p:blipFill>
        <p:spPr>
          <a:xfrm>
            <a:off x="2051720" y="2780928"/>
            <a:ext cx="4248472" cy="3727140"/>
          </a:xfrm>
          <a:prstGeom prst="rect">
            <a:avLst/>
          </a:prstGeom>
        </p:spPr>
      </p:pic>
    </p:spTree>
  </p:cSld>
  <p:clrMapOvr>
    <a:masterClrMapping/>
  </p:clrMapOvr>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Sportiv-Bold" pitchFamily="-109"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Sportiv-Bold" pitchFamily="-109" charset="0"/>
            <a:ea typeface="ヒラギノ角ゴ Pro W3" pitchFamily="-112" charset="-128"/>
            <a:cs typeface="ヒラギノ角ゴ Pro W3" pitchFamily="-112"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1257</Words>
  <Application>Microsoft Office PowerPoint</Application>
  <PresentationFormat>Bildschirmpräsentation (4:3)</PresentationFormat>
  <Paragraphs>191</Paragraphs>
  <Slides>31</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31</vt:i4>
      </vt:variant>
    </vt:vector>
  </HeadingPairs>
  <TitlesOfParts>
    <vt:vector size="40" baseType="lpstr">
      <vt:lpstr>Arial</vt:lpstr>
      <vt:lpstr>Calibri</vt:lpstr>
      <vt:lpstr>Segoe UI</vt:lpstr>
      <vt:lpstr>Sportiv</vt:lpstr>
      <vt:lpstr>Sportiv-Bold</vt:lpstr>
      <vt:lpstr>Times New Roman</vt:lpstr>
      <vt:lpstr>Wingdings</vt:lpstr>
      <vt:lpstr>ヒラギノ角ゴ Pro W3</vt:lpstr>
      <vt:lpstr>Leere Präsentation</vt:lpstr>
      <vt:lpstr>INEA e.V. </vt:lpstr>
      <vt:lpstr> Aktivitäten </vt:lpstr>
      <vt:lpstr> Gesundheitskampagnen </vt:lpstr>
      <vt:lpstr> Gesundheitskampagnen </vt:lpstr>
      <vt:lpstr> Gesundheitskampagnen </vt:lpstr>
      <vt:lpstr> Ausbildung zum Optiker oder  zur Optikerin </vt:lpstr>
      <vt:lpstr> Ausbildung zum Optiker oder  zur Optikerin </vt:lpstr>
      <vt:lpstr>Partner</vt:lpstr>
      <vt:lpstr>Partner: Gudd-Zweck-Ideen</vt:lpstr>
      <vt:lpstr>Partner: Gudd Zweck-Ideen</vt:lpstr>
      <vt:lpstr>Partner: Gudd Zweck-Ideen</vt:lpstr>
      <vt:lpstr>Partner: Gudd Zweck-Ideen</vt:lpstr>
      <vt:lpstr>Partner: Gudd Zweck-Ideen</vt:lpstr>
      <vt:lpstr>Partner: Gudd Zweck-Ideen</vt:lpstr>
      <vt:lpstr>Partner: EDA</vt:lpstr>
      <vt:lpstr>Kooperation mit EDA</vt:lpstr>
      <vt:lpstr>Kooperation mit EDA</vt:lpstr>
      <vt:lpstr>Kooperation mit EDA</vt:lpstr>
      <vt:lpstr>Kooperation mit EDA</vt:lpstr>
      <vt:lpstr>Kooperation Brillenmann</vt:lpstr>
      <vt:lpstr>Kooperation Brillenmann</vt:lpstr>
      <vt:lpstr>Kooperation mit Bon Secours e.V.</vt:lpstr>
      <vt:lpstr>Kooperation mit Bon Secours e.V.</vt:lpstr>
      <vt:lpstr>Kooperation mit Spedition Peiffer </vt:lpstr>
      <vt:lpstr>Geldgeber</vt:lpstr>
      <vt:lpstr>PowerPoint-Präsentation</vt:lpstr>
      <vt:lpstr>PowerPoint-Präsentation</vt:lpstr>
      <vt:lpstr>PowerPoint-Präsentation</vt:lpstr>
      <vt:lpstr>PowerPoint-Präsentation</vt:lpstr>
      <vt:lpstr>PowerPoint-Präsentation</vt:lpstr>
      <vt:lpstr>PowerPoint-Präsentation</vt:lpstr>
    </vt:vector>
  </TitlesOfParts>
  <Company>Silber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 Silber</dc:creator>
  <cp:lastModifiedBy>Mbahal, Zachee Dieudonne</cp:lastModifiedBy>
  <cp:revision>166</cp:revision>
  <cp:lastPrinted>2022-03-30T10:39:19Z</cp:lastPrinted>
  <dcterms:created xsi:type="dcterms:W3CDTF">2011-07-26T13:30:24Z</dcterms:created>
  <dcterms:modified xsi:type="dcterms:W3CDTF">2022-03-30T20:42:52Z</dcterms:modified>
</cp:coreProperties>
</file>